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8"/>
  </p:notesMasterIdLst>
  <p:sldIdLst>
    <p:sldId id="256" r:id="rId2"/>
    <p:sldId id="325" r:id="rId3"/>
    <p:sldId id="267" r:id="rId4"/>
    <p:sldId id="263" r:id="rId5"/>
    <p:sldId id="259" r:id="rId6"/>
    <p:sldId id="334" r:id="rId7"/>
    <p:sldId id="262" r:id="rId8"/>
    <p:sldId id="317" r:id="rId9"/>
    <p:sldId id="318" r:id="rId10"/>
    <p:sldId id="319" r:id="rId11"/>
    <p:sldId id="320" r:id="rId12"/>
    <p:sldId id="323" r:id="rId13"/>
    <p:sldId id="324" r:id="rId14"/>
    <p:sldId id="261" r:id="rId15"/>
    <p:sldId id="260" r:id="rId16"/>
    <p:sldId id="269" r:id="rId17"/>
    <p:sldId id="321" r:id="rId18"/>
    <p:sldId id="268" r:id="rId19"/>
    <p:sldId id="270" r:id="rId20"/>
    <p:sldId id="271" r:id="rId21"/>
    <p:sldId id="275" r:id="rId22"/>
    <p:sldId id="316" r:id="rId23"/>
    <p:sldId id="273" r:id="rId24"/>
    <p:sldId id="333" r:id="rId25"/>
    <p:sldId id="272" r:id="rId26"/>
    <p:sldId id="336" r:id="rId27"/>
    <p:sldId id="337" r:id="rId28"/>
    <p:sldId id="338" r:id="rId29"/>
    <p:sldId id="339" r:id="rId30"/>
    <p:sldId id="340" r:id="rId31"/>
    <p:sldId id="341" r:id="rId32"/>
    <p:sldId id="342" r:id="rId33"/>
    <p:sldId id="343" r:id="rId34"/>
    <p:sldId id="344" r:id="rId35"/>
    <p:sldId id="345" r:id="rId36"/>
    <p:sldId id="346" r:id="rId37"/>
    <p:sldId id="276" r:id="rId38"/>
    <p:sldId id="347" r:id="rId39"/>
    <p:sldId id="280" r:id="rId40"/>
    <p:sldId id="335" r:id="rId41"/>
    <p:sldId id="277" r:id="rId42"/>
    <p:sldId id="279" r:id="rId43"/>
    <p:sldId id="281" r:id="rId44"/>
    <p:sldId id="282" r:id="rId45"/>
    <p:sldId id="283" r:id="rId46"/>
    <p:sldId id="288" r:id="rId47"/>
    <p:sldId id="289" r:id="rId48"/>
    <p:sldId id="294" r:id="rId49"/>
    <p:sldId id="297" r:id="rId50"/>
    <p:sldId id="326" r:id="rId51"/>
    <p:sldId id="327" r:id="rId52"/>
    <p:sldId id="328" r:id="rId53"/>
    <p:sldId id="329" r:id="rId54"/>
    <p:sldId id="330" r:id="rId55"/>
    <p:sldId id="331" r:id="rId56"/>
    <p:sldId id="332" r:id="rId57"/>
  </p:sldIdLst>
  <p:sldSz cx="12192000" cy="6858000"/>
  <p:notesSz cx="6954838" cy="93091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74" d="100"/>
          <a:sy n="74" d="100"/>
        </p:scale>
        <p:origin x="576"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13763" cy="467072"/>
          </a:xfrm>
          <a:prstGeom prst="rect">
            <a:avLst/>
          </a:prstGeom>
        </p:spPr>
        <p:txBody>
          <a:bodyPr vert="horz" lIns="92930" tIns="46465" rIns="92930" bIns="46465" rtlCol="0"/>
          <a:lstStyle>
            <a:lvl1pPr algn="l">
              <a:defRPr sz="1200"/>
            </a:lvl1pPr>
          </a:lstStyle>
          <a:p>
            <a:endParaRPr lang="en-US"/>
          </a:p>
        </p:txBody>
      </p:sp>
      <p:sp>
        <p:nvSpPr>
          <p:cNvPr id="3" name="Date Placeholder 2"/>
          <p:cNvSpPr>
            <a:spLocks noGrp="1"/>
          </p:cNvSpPr>
          <p:nvPr>
            <p:ph type="dt" idx="1"/>
          </p:nvPr>
        </p:nvSpPr>
        <p:spPr>
          <a:xfrm>
            <a:off x="3939466" y="0"/>
            <a:ext cx="3013763" cy="467072"/>
          </a:xfrm>
          <a:prstGeom prst="rect">
            <a:avLst/>
          </a:prstGeom>
        </p:spPr>
        <p:txBody>
          <a:bodyPr vert="horz" lIns="92930" tIns="46465" rIns="92930" bIns="46465" rtlCol="0"/>
          <a:lstStyle>
            <a:lvl1pPr algn="r">
              <a:defRPr sz="1200"/>
            </a:lvl1pPr>
          </a:lstStyle>
          <a:p>
            <a:fld id="{7AF23828-A5DF-4437-AF82-5BEE081D134E}" type="datetimeFigureOut">
              <a:rPr lang="en-US" smtClean="0"/>
              <a:t>8/30/2018</a:t>
            </a:fld>
            <a:endParaRPr lang="en-US"/>
          </a:p>
        </p:txBody>
      </p:sp>
      <p:sp>
        <p:nvSpPr>
          <p:cNvPr id="4" name="Slide Image Placeholder 3"/>
          <p:cNvSpPr>
            <a:spLocks noGrp="1" noRot="1" noChangeAspect="1"/>
          </p:cNvSpPr>
          <p:nvPr>
            <p:ph type="sldImg" idx="2"/>
          </p:nvPr>
        </p:nvSpPr>
        <p:spPr>
          <a:xfrm>
            <a:off x="685800" y="1163638"/>
            <a:ext cx="5583238" cy="3141662"/>
          </a:xfrm>
          <a:prstGeom prst="rect">
            <a:avLst/>
          </a:prstGeom>
          <a:noFill/>
          <a:ln w="12700">
            <a:solidFill>
              <a:prstClr val="black"/>
            </a:solidFill>
          </a:ln>
        </p:spPr>
        <p:txBody>
          <a:bodyPr vert="horz" lIns="92930" tIns="46465" rIns="92930" bIns="46465" rtlCol="0" anchor="ctr"/>
          <a:lstStyle/>
          <a:p>
            <a:endParaRPr lang="en-US"/>
          </a:p>
        </p:txBody>
      </p:sp>
      <p:sp>
        <p:nvSpPr>
          <p:cNvPr id="5" name="Notes Placeholder 4"/>
          <p:cNvSpPr>
            <a:spLocks noGrp="1"/>
          </p:cNvSpPr>
          <p:nvPr>
            <p:ph type="body" sz="quarter" idx="3"/>
          </p:nvPr>
        </p:nvSpPr>
        <p:spPr>
          <a:xfrm>
            <a:off x="695484" y="4480004"/>
            <a:ext cx="5563870" cy="3665458"/>
          </a:xfrm>
          <a:prstGeom prst="rect">
            <a:avLst/>
          </a:prstGeom>
        </p:spPr>
        <p:txBody>
          <a:bodyPr vert="horz" lIns="92930" tIns="46465" rIns="92930" bIns="46465"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42030"/>
            <a:ext cx="3013763" cy="467071"/>
          </a:xfrm>
          <a:prstGeom prst="rect">
            <a:avLst/>
          </a:prstGeom>
        </p:spPr>
        <p:txBody>
          <a:bodyPr vert="horz" lIns="92930" tIns="46465" rIns="92930" bIns="46465" rtlCol="0" anchor="b"/>
          <a:lstStyle>
            <a:lvl1pPr algn="l">
              <a:defRPr sz="1200"/>
            </a:lvl1pPr>
          </a:lstStyle>
          <a:p>
            <a:endParaRPr lang="en-US"/>
          </a:p>
        </p:txBody>
      </p:sp>
      <p:sp>
        <p:nvSpPr>
          <p:cNvPr id="7" name="Slide Number Placeholder 6"/>
          <p:cNvSpPr>
            <a:spLocks noGrp="1"/>
          </p:cNvSpPr>
          <p:nvPr>
            <p:ph type="sldNum" sz="quarter" idx="5"/>
          </p:nvPr>
        </p:nvSpPr>
        <p:spPr>
          <a:xfrm>
            <a:off x="3939466" y="8842030"/>
            <a:ext cx="3013763" cy="467071"/>
          </a:xfrm>
          <a:prstGeom prst="rect">
            <a:avLst/>
          </a:prstGeom>
        </p:spPr>
        <p:txBody>
          <a:bodyPr vert="horz" lIns="92930" tIns="46465" rIns="92930" bIns="46465" rtlCol="0" anchor="b"/>
          <a:lstStyle>
            <a:lvl1pPr algn="r">
              <a:defRPr sz="1200"/>
            </a:lvl1pPr>
          </a:lstStyle>
          <a:p>
            <a:fld id="{EDFA8B77-CA87-4BAE-B244-C03AF2169B47}" type="slidenum">
              <a:rPr lang="en-US" smtClean="0"/>
              <a:t>‹#›</a:t>
            </a:fld>
            <a:endParaRPr lang="en-US"/>
          </a:p>
        </p:txBody>
      </p:sp>
    </p:spTree>
    <p:extLst>
      <p:ext uri="{BB962C8B-B14F-4D97-AF65-F5344CB8AC3E}">
        <p14:creationId xmlns:p14="http://schemas.microsoft.com/office/powerpoint/2010/main" val="24478937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DFA8B77-CA87-4BAE-B244-C03AF2169B47}" type="slidenum">
              <a:rPr lang="en-US" smtClean="0"/>
              <a:t>1</a:t>
            </a:fld>
            <a:endParaRPr lang="en-US"/>
          </a:p>
        </p:txBody>
      </p:sp>
    </p:spTree>
    <p:extLst>
      <p:ext uri="{BB962C8B-B14F-4D97-AF65-F5344CB8AC3E}">
        <p14:creationId xmlns:p14="http://schemas.microsoft.com/office/powerpoint/2010/main" val="34065810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DFA8B77-CA87-4BAE-B244-C03AF2169B47}" type="slidenum">
              <a:rPr lang="en-US" smtClean="0"/>
              <a:t>12</a:t>
            </a:fld>
            <a:endParaRPr lang="en-US"/>
          </a:p>
        </p:txBody>
      </p:sp>
    </p:spTree>
    <p:extLst>
      <p:ext uri="{BB962C8B-B14F-4D97-AF65-F5344CB8AC3E}">
        <p14:creationId xmlns:p14="http://schemas.microsoft.com/office/powerpoint/2010/main" val="29204060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DFA8B77-CA87-4BAE-B244-C03AF2169B47}" type="slidenum">
              <a:rPr lang="en-US" smtClean="0"/>
              <a:t>13</a:t>
            </a:fld>
            <a:endParaRPr lang="en-US"/>
          </a:p>
        </p:txBody>
      </p:sp>
    </p:spTree>
    <p:extLst>
      <p:ext uri="{BB962C8B-B14F-4D97-AF65-F5344CB8AC3E}">
        <p14:creationId xmlns:p14="http://schemas.microsoft.com/office/powerpoint/2010/main" val="8202630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DFA8B77-CA87-4BAE-B244-C03AF2169B47}" type="slidenum">
              <a:rPr lang="en-US" smtClean="0"/>
              <a:t>14</a:t>
            </a:fld>
            <a:endParaRPr lang="en-US"/>
          </a:p>
        </p:txBody>
      </p:sp>
    </p:spTree>
    <p:extLst>
      <p:ext uri="{BB962C8B-B14F-4D97-AF65-F5344CB8AC3E}">
        <p14:creationId xmlns:p14="http://schemas.microsoft.com/office/powerpoint/2010/main" val="15106104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DFA8B77-CA87-4BAE-B244-C03AF2169B47}" type="slidenum">
              <a:rPr lang="en-US" smtClean="0"/>
              <a:t>15</a:t>
            </a:fld>
            <a:endParaRPr lang="en-US"/>
          </a:p>
        </p:txBody>
      </p:sp>
    </p:spTree>
    <p:extLst>
      <p:ext uri="{BB962C8B-B14F-4D97-AF65-F5344CB8AC3E}">
        <p14:creationId xmlns:p14="http://schemas.microsoft.com/office/powerpoint/2010/main" val="4120934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DFA8B77-CA87-4BAE-B244-C03AF2169B47}" type="slidenum">
              <a:rPr lang="en-US" smtClean="0"/>
              <a:t>16</a:t>
            </a:fld>
            <a:endParaRPr lang="en-US"/>
          </a:p>
        </p:txBody>
      </p:sp>
    </p:spTree>
    <p:extLst>
      <p:ext uri="{BB962C8B-B14F-4D97-AF65-F5344CB8AC3E}">
        <p14:creationId xmlns:p14="http://schemas.microsoft.com/office/powerpoint/2010/main" val="25006459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DFA8B77-CA87-4BAE-B244-C03AF2169B47}" type="slidenum">
              <a:rPr lang="en-US" smtClean="0"/>
              <a:t>17</a:t>
            </a:fld>
            <a:endParaRPr lang="en-US"/>
          </a:p>
        </p:txBody>
      </p:sp>
    </p:spTree>
    <p:extLst>
      <p:ext uri="{BB962C8B-B14F-4D97-AF65-F5344CB8AC3E}">
        <p14:creationId xmlns:p14="http://schemas.microsoft.com/office/powerpoint/2010/main" val="7443096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DFA8B77-CA87-4BAE-B244-C03AF2169B47}" type="slidenum">
              <a:rPr lang="en-US" smtClean="0"/>
              <a:t>18</a:t>
            </a:fld>
            <a:endParaRPr lang="en-US"/>
          </a:p>
        </p:txBody>
      </p:sp>
    </p:spTree>
    <p:extLst>
      <p:ext uri="{BB962C8B-B14F-4D97-AF65-F5344CB8AC3E}">
        <p14:creationId xmlns:p14="http://schemas.microsoft.com/office/powerpoint/2010/main" val="23684407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DFA8B77-CA87-4BAE-B244-C03AF2169B47}" type="slidenum">
              <a:rPr lang="en-US" smtClean="0"/>
              <a:t>19</a:t>
            </a:fld>
            <a:endParaRPr lang="en-US"/>
          </a:p>
        </p:txBody>
      </p:sp>
    </p:spTree>
    <p:extLst>
      <p:ext uri="{BB962C8B-B14F-4D97-AF65-F5344CB8AC3E}">
        <p14:creationId xmlns:p14="http://schemas.microsoft.com/office/powerpoint/2010/main" val="31086915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DFA8B77-CA87-4BAE-B244-C03AF2169B47}" type="slidenum">
              <a:rPr lang="en-US" smtClean="0"/>
              <a:t>20</a:t>
            </a:fld>
            <a:endParaRPr lang="en-US"/>
          </a:p>
        </p:txBody>
      </p:sp>
    </p:spTree>
    <p:extLst>
      <p:ext uri="{BB962C8B-B14F-4D97-AF65-F5344CB8AC3E}">
        <p14:creationId xmlns:p14="http://schemas.microsoft.com/office/powerpoint/2010/main" val="298891793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DFA8B77-CA87-4BAE-B244-C03AF2169B47}" type="slidenum">
              <a:rPr lang="en-US" smtClean="0"/>
              <a:t>21</a:t>
            </a:fld>
            <a:endParaRPr lang="en-US"/>
          </a:p>
        </p:txBody>
      </p:sp>
    </p:spTree>
    <p:extLst>
      <p:ext uri="{BB962C8B-B14F-4D97-AF65-F5344CB8AC3E}">
        <p14:creationId xmlns:p14="http://schemas.microsoft.com/office/powerpoint/2010/main" val="4637114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DFA8B77-CA87-4BAE-B244-C03AF2169B47}" type="slidenum">
              <a:rPr lang="en-US" smtClean="0"/>
              <a:t>3</a:t>
            </a:fld>
            <a:endParaRPr lang="en-US"/>
          </a:p>
        </p:txBody>
      </p:sp>
    </p:spTree>
    <p:extLst>
      <p:ext uri="{BB962C8B-B14F-4D97-AF65-F5344CB8AC3E}">
        <p14:creationId xmlns:p14="http://schemas.microsoft.com/office/powerpoint/2010/main" val="18803918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DFA8B77-CA87-4BAE-B244-C03AF2169B47}" type="slidenum">
              <a:rPr lang="en-US" smtClean="0"/>
              <a:t>22</a:t>
            </a:fld>
            <a:endParaRPr lang="en-US"/>
          </a:p>
        </p:txBody>
      </p:sp>
    </p:spTree>
    <p:extLst>
      <p:ext uri="{BB962C8B-B14F-4D97-AF65-F5344CB8AC3E}">
        <p14:creationId xmlns:p14="http://schemas.microsoft.com/office/powerpoint/2010/main" val="32048681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DFA8B77-CA87-4BAE-B244-C03AF2169B47}" type="slidenum">
              <a:rPr lang="en-US" smtClean="0"/>
              <a:t>23</a:t>
            </a:fld>
            <a:endParaRPr lang="en-US"/>
          </a:p>
        </p:txBody>
      </p:sp>
    </p:spTree>
    <p:extLst>
      <p:ext uri="{BB962C8B-B14F-4D97-AF65-F5344CB8AC3E}">
        <p14:creationId xmlns:p14="http://schemas.microsoft.com/office/powerpoint/2010/main" val="226005971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DFA8B77-CA87-4BAE-B244-C03AF2169B47}" type="slidenum">
              <a:rPr lang="en-US" smtClean="0"/>
              <a:t>25</a:t>
            </a:fld>
            <a:endParaRPr lang="en-US"/>
          </a:p>
        </p:txBody>
      </p:sp>
    </p:spTree>
    <p:extLst>
      <p:ext uri="{BB962C8B-B14F-4D97-AF65-F5344CB8AC3E}">
        <p14:creationId xmlns:p14="http://schemas.microsoft.com/office/powerpoint/2010/main" val="244766193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DFA8B77-CA87-4BAE-B244-C03AF2169B47}" type="slidenum">
              <a:rPr lang="en-US" smtClean="0"/>
              <a:t>26</a:t>
            </a:fld>
            <a:endParaRPr lang="en-US"/>
          </a:p>
        </p:txBody>
      </p:sp>
    </p:spTree>
    <p:extLst>
      <p:ext uri="{BB962C8B-B14F-4D97-AF65-F5344CB8AC3E}">
        <p14:creationId xmlns:p14="http://schemas.microsoft.com/office/powerpoint/2010/main" val="224233138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DFA8B77-CA87-4BAE-B244-C03AF2169B47}" type="slidenum">
              <a:rPr lang="en-US" smtClean="0"/>
              <a:t>27</a:t>
            </a:fld>
            <a:endParaRPr lang="en-US"/>
          </a:p>
        </p:txBody>
      </p:sp>
    </p:spTree>
    <p:extLst>
      <p:ext uri="{BB962C8B-B14F-4D97-AF65-F5344CB8AC3E}">
        <p14:creationId xmlns:p14="http://schemas.microsoft.com/office/powerpoint/2010/main" val="408380745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DFA8B77-CA87-4BAE-B244-C03AF2169B47}" type="slidenum">
              <a:rPr lang="en-US" smtClean="0"/>
              <a:t>28</a:t>
            </a:fld>
            <a:endParaRPr lang="en-US"/>
          </a:p>
        </p:txBody>
      </p:sp>
    </p:spTree>
    <p:extLst>
      <p:ext uri="{BB962C8B-B14F-4D97-AF65-F5344CB8AC3E}">
        <p14:creationId xmlns:p14="http://schemas.microsoft.com/office/powerpoint/2010/main" val="369615966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DFA8B77-CA87-4BAE-B244-C03AF2169B47}" type="slidenum">
              <a:rPr lang="en-US" smtClean="0"/>
              <a:t>29</a:t>
            </a:fld>
            <a:endParaRPr lang="en-US"/>
          </a:p>
        </p:txBody>
      </p:sp>
    </p:spTree>
    <p:extLst>
      <p:ext uri="{BB962C8B-B14F-4D97-AF65-F5344CB8AC3E}">
        <p14:creationId xmlns:p14="http://schemas.microsoft.com/office/powerpoint/2010/main" val="241541035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DFA8B77-CA87-4BAE-B244-C03AF2169B47}" type="slidenum">
              <a:rPr lang="en-US" smtClean="0"/>
              <a:t>30</a:t>
            </a:fld>
            <a:endParaRPr lang="en-US"/>
          </a:p>
        </p:txBody>
      </p:sp>
    </p:spTree>
    <p:extLst>
      <p:ext uri="{BB962C8B-B14F-4D97-AF65-F5344CB8AC3E}">
        <p14:creationId xmlns:p14="http://schemas.microsoft.com/office/powerpoint/2010/main" val="333245383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DFA8B77-CA87-4BAE-B244-C03AF2169B47}" type="slidenum">
              <a:rPr lang="en-US" smtClean="0"/>
              <a:t>31</a:t>
            </a:fld>
            <a:endParaRPr lang="en-US"/>
          </a:p>
        </p:txBody>
      </p:sp>
    </p:spTree>
    <p:extLst>
      <p:ext uri="{BB962C8B-B14F-4D97-AF65-F5344CB8AC3E}">
        <p14:creationId xmlns:p14="http://schemas.microsoft.com/office/powerpoint/2010/main" val="355544508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DFA8B77-CA87-4BAE-B244-C03AF2169B47}" type="slidenum">
              <a:rPr lang="en-US" smtClean="0"/>
              <a:t>32</a:t>
            </a:fld>
            <a:endParaRPr lang="en-US"/>
          </a:p>
        </p:txBody>
      </p:sp>
    </p:spTree>
    <p:extLst>
      <p:ext uri="{BB962C8B-B14F-4D97-AF65-F5344CB8AC3E}">
        <p14:creationId xmlns:p14="http://schemas.microsoft.com/office/powerpoint/2010/main" val="32678985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DFA8B77-CA87-4BAE-B244-C03AF2169B47}" type="slidenum">
              <a:rPr lang="en-US" smtClean="0"/>
              <a:t>4</a:t>
            </a:fld>
            <a:endParaRPr lang="en-US"/>
          </a:p>
        </p:txBody>
      </p:sp>
    </p:spTree>
    <p:extLst>
      <p:ext uri="{BB962C8B-B14F-4D97-AF65-F5344CB8AC3E}">
        <p14:creationId xmlns:p14="http://schemas.microsoft.com/office/powerpoint/2010/main" val="340764175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DFA8B77-CA87-4BAE-B244-C03AF2169B47}" type="slidenum">
              <a:rPr lang="en-US" smtClean="0"/>
              <a:t>33</a:t>
            </a:fld>
            <a:endParaRPr lang="en-US"/>
          </a:p>
        </p:txBody>
      </p:sp>
    </p:spTree>
    <p:extLst>
      <p:ext uri="{BB962C8B-B14F-4D97-AF65-F5344CB8AC3E}">
        <p14:creationId xmlns:p14="http://schemas.microsoft.com/office/powerpoint/2010/main" val="110310521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DFA8B77-CA87-4BAE-B244-C03AF2169B47}" type="slidenum">
              <a:rPr lang="en-US" smtClean="0"/>
              <a:t>34</a:t>
            </a:fld>
            <a:endParaRPr lang="en-US"/>
          </a:p>
        </p:txBody>
      </p:sp>
    </p:spTree>
    <p:extLst>
      <p:ext uri="{BB962C8B-B14F-4D97-AF65-F5344CB8AC3E}">
        <p14:creationId xmlns:p14="http://schemas.microsoft.com/office/powerpoint/2010/main" val="313859985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DFA8B77-CA87-4BAE-B244-C03AF2169B47}" type="slidenum">
              <a:rPr lang="en-US" smtClean="0"/>
              <a:t>35</a:t>
            </a:fld>
            <a:endParaRPr lang="en-US"/>
          </a:p>
        </p:txBody>
      </p:sp>
    </p:spTree>
    <p:extLst>
      <p:ext uri="{BB962C8B-B14F-4D97-AF65-F5344CB8AC3E}">
        <p14:creationId xmlns:p14="http://schemas.microsoft.com/office/powerpoint/2010/main" val="300306015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DFA8B77-CA87-4BAE-B244-C03AF2169B47}" type="slidenum">
              <a:rPr lang="en-US" smtClean="0"/>
              <a:t>36</a:t>
            </a:fld>
            <a:endParaRPr lang="en-US"/>
          </a:p>
        </p:txBody>
      </p:sp>
    </p:spTree>
    <p:extLst>
      <p:ext uri="{BB962C8B-B14F-4D97-AF65-F5344CB8AC3E}">
        <p14:creationId xmlns:p14="http://schemas.microsoft.com/office/powerpoint/2010/main" val="240275789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DFA8B77-CA87-4BAE-B244-C03AF2169B47}" type="slidenum">
              <a:rPr lang="en-US" smtClean="0"/>
              <a:t>37</a:t>
            </a:fld>
            <a:endParaRPr lang="en-US"/>
          </a:p>
        </p:txBody>
      </p:sp>
    </p:spTree>
    <p:extLst>
      <p:ext uri="{BB962C8B-B14F-4D97-AF65-F5344CB8AC3E}">
        <p14:creationId xmlns:p14="http://schemas.microsoft.com/office/powerpoint/2010/main" val="94523924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DFA8B77-CA87-4BAE-B244-C03AF2169B47}" type="slidenum">
              <a:rPr lang="en-US" smtClean="0"/>
              <a:t>38</a:t>
            </a:fld>
            <a:endParaRPr lang="en-US"/>
          </a:p>
        </p:txBody>
      </p:sp>
    </p:spTree>
    <p:extLst>
      <p:ext uri="{BB962C8B-B14F-4D97-AF65-F5344CB8AC3E}">
        <p14:creationId xmlns:p14="http://schemas.microsoft.com/office/powerpoint/2010/main" val="78632987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DFA8B77-CA87-4BAE-B244-C03AF2169B47}" type="slidenum">
              <a:rPr lang="en-US" smtClean="0"/>
              <a:t>39</a:t>
            </a:fld>
            <a:endParaRPr lang="en-US"/>
          </a:p>
        </p:txBody>
      </p:sp>
    </p:spTree>
    <p:extLst>
      <p:ext uri="{BB962C8B-B14F-4D97-AF65-F5344CB8AC3E}">
        <p14:creationId xmlns:p14="http://schemas.microsoft.com/office/powerpoint/2010/main" val="249043335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DFA8B77-CA87-4BAE-B244-C03AF2169B47}" type="slidenum">
              <a:rPr lang="en-US" smtClean="0"/>
              <a:t>41</a:t>
            </a:fld>
            <a:endParaRPr lang="en-US"/>
          </a:p>
        </p:txBody>
      </p:sp>
    </p:spTree>
    <p:extLst>
      <p:ext uri="{BB962C8B-B14F-4D97-AF65-F5344CB8AC3E}">
        <p14:creationId xmlns:p14="http://schemas.microsoft.com/office/powerpoint/2010/main" val="305400700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DFA8B77-CA87-4BAE-B244-C03AF2169B47}" type="slidenum">
              <a:rPr lang="en-US" smtClean="0"/>
              <a:t>42</a:t>
            </a:fld>
            <a:endParaRPr lang="en-US"/>
          </a:p>
        </p:txBody>
      </p:sp>
    </p:spTree>
    <p:extLst>
      <p:ext uri="{BB962C8B-B14F-4D97-AF65-F5344CB8AC3E}">
        <p14:creationId xmlns:p14="http://schemas.microsoft.com/office/powerpoint/2010/main" val="336631666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DFA8B77-CA87-4BAE-B244-C03AF2169B47}" type="slidenum">
              <a:rPr lang="en-US" smtClean="0"/>
              <a:t>43</a:t>
            </a:fld>
            <a:endParaRPr lang="en-US"/>
          </a:p>
        </p:txBody>
      </p:sp>
    </p:spTree>
    <p:extLst>
      <p:ext uri="{BB962C8B-B14F-4D97-AF65-F5344CB8AC3E}">
        <p14:creationId xmlns:p14="http://schemas.microsoft.com/office/powerpoint/2010/main" val="26299803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DFA8B77-CA87-4BAE-B244-C03AF2169B47}" type="slidenum">
              <a:rPr lang="en-US" smtClean="0"/>
              <a:t>5</a:t>
            </a:fld>
            <a:endParaRPr lang="en-US"/>
          </a:p>
        </p:txBody>
      </p:sp>
    </p:spTree>
    <p:extLst>
      <p:ext uri="{BB962C8B-B14F-4D97-AF65-F5344CB8AC3E}">
        <p14:creationId xmlns:p14="http://schemas.microsoft.com/office/powerpoint/2010/main" val="194505719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DFA8B77-CA87-4BAE-B244-C03AF2169B47}" type="slidenum">
              <a:rPr lang="en-US" smtClean="0"/>
              <a:t>44</a:t>
            </a:fld>
            <a:endParaRPr lang="en-US"/>
          </a:p>
        </p:txBody>
      </p:sp>
    </p:spTree>
    <p:extLst>
      <p:ext uri="{BB962C8B-B14F-4D97-AF65-F5344CB8AC3E}">
        <p14:creationId xmlns:p14="http://schemas.microsoft.com/office/powerpoint/2010/main" val="286438546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DFA8B77-CA87-4BAE-B244-C03AF2169B47}" type="slidenum">
              <a:rPr lang="en-US" smtClean="0"/>
              <a:t>45</a:t>
            </a:fld>
            <a:endParaRPr lang="en-US"/>
          </a:p>
        </p:txBody>
      </p:sp>
    </p:spTree>
    <p:extLst>
      <p:ext uri="{BB962C8B-B14F-4D97-AF65-F5344CB8AC3E}">
        <p14:creationId xmlns:p14="http://schemas.microsoft.com/office/powerpoint/2010/main" val="374302287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DFA8B77-CA87-4BAE-B244-C03AF2169B47}" type="slidenum">
              <a:rPr lang="en-US" smtClean="0"/>
              <a:t>46</a:t>
            </a:fld>
            <a:endParaRPr lang="en-US"/>
          </a:p>
        </p:txBody>
      </p:sp>
    </p:spTree>
    <p:extLst>
      <p:ext uri="{BB962C8B-B14F-4D97-AF65-F5344CB8AC3E}">
        <p14:creationId xmlns:p14="http://schemas.microsoft.com/office/powerpoint/2010/main" val="279161208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DFA8B77-CA87-4BAE-B244-C03AF2169B47}" type="slidenum">
              <a:rPr lang="en-US" smtClean="0"/>
              <a:t>47</a:t>
            </a:fld>
            <a:endParaRPr lang="en-US"/>
          </a:p>
        </p:txBody>
      </p:sp>
    </p:spTree>
    <p:extLst>
      <p:ext uri="{BB962C8B-B14F-4D97-AF65-F5344CB8AC3E}">
        <p14:creationId xmlns:p14="http://schemas.microsoft.com/office/powerpoint/2010/main" val="75183863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DFA8B77-CA87-4BAE-B244-C03AF2169B47}" type="slidenum">
              <a:rPr lang="en-US" smtClean="0"/>
              <a:t>48</a:t>
            </a:fld>
            <a:endParaRPr lang="en-US"/>
          </a:p>
        </p:txBody>
      </p:sp>
    </p:spTree>
    <p:extLst>
      <p:ext uri="{BB962C8B-B14F-4D97-AF65-F5344CB8AC3E}">
        <p14:creationId xmlns:p14="http://schemas.microsoft.com/office/powerpoint/2010/main" val="42921032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DFA8B77-CA87-4BAE-B244-C03AF2169B47}" type="slidenum">
              <a:rPr lang="en-US" smtClean="0"/>
              <a:t>49</a:t>
            </a:fld>
            <a:endParaRPr lang="en-US"/>
          </a:p>
        </p:txBody>
      </p:sp>
    </p:spTree>
    <p:extLst>
      <p:ext uri="{BB962C8B-B14F-4D97-AF65-F5344CB8AC3E}">
        <p14:creationId xmlns:p14="http://schemas.microsoft.com/office/powerpoint/2010/main" val="23449771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DFA8B77-CA87-4BAE-B244-C03AF2169B47}" type="slidenum">
              <a:rPr lang="en-US" smtClean="0"/>
              <a:t>7</a:t>
            </a:fld>
            <a:endParaRPr lang="en-US"/>
          </a:p>
        </p:txBody>
      </p:sp>
    </p:spTree>
    <p:extLst>
      <p:ext uri="{BB962C8B-B14F-4D97-AF65-F5344CB8AC3E}">
        <p14:creationId xmlns:p14="http://schemas.microsoft.com/office/powerpoint/2010/main" val="19955504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DFA8B77-CA87-4BAE-B244-C03AF2169B47}" type="slidenum">
              <a:rPr lang="en-US" smtClean="0"/>
              <a:t>8</a:t>
            </a:fld>
            <a:endParaRPr lang="en-US"/>
          </a:p>
        </p:txBody>
      </p:sp>
    </p:spTree>
    <p:extLst>
      <p:ext uri="{BB962C8B-B14F-4D97-AF65-F5344CB8AC3E}">
        <p14:creationId xmlns:p14="http://schemas.microsoft.com/office/powerpoint/2010/main" val="9194576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DFA8B77-CA87-4BAE-B244-C03AF2169B47}" type="slidenum">
              <a:rPr lang="en-US" smtClean="0"/>
              <a:t>9</a:t>
            </a:fld>
            <a:endParaRPr lang="en-US"/>
          </a:p>
        </p:txBody>
      </p:sp>
    </p:spTree>
    <p:extLst>
      <p:ext uri="{BB962C8B-B14F-4D97-AF65-F5344CB8AC3E}">
        <p14:creationId xmlns:p14="http://schemas.microsoft.com/office/powerpoint/2010/main" val="24650777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DFA8B77-CA87-4BAE-B244-C03AF2169B47}" type="slidenum">
              <a:rPr lang="en-US" smtClean="0"/>
              <a:t>10</a:t>
            </a:fld>
            <a:endParaRPr lang="en-US"/>
          </a:p>
        </p:txBody>
      </p:sp>
    </p:spTree>
    <p:extLst>
      <p:ext uri="{BB962C8B-B14F-4D97-AF65-F5344CB8AC3E}">
        <p14:creationId xmlns:p14="http://schemas.microsoft.com/office/powerpoint/2010/main" val="38136760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DFA8B77-CA87-4BAE-B244-C03AF2169B47}" type="slidenum">
              <a:rPr lang="en-US" smtClean="0"/>
              <a:t>11</a:t>
            </a:fld>
            <a:endParaRPr lang="en-US"/>
          </a:p>
        </p:txBody>
      </p:sp>
    </p:spTree>
    <p:extLst>
      <p:ext uri="{BB962C8B-B14F-4D97-AF65-F5344CB8AC3E}">
        <p14:creationId xmlns:p14="http://schemas.microsoft.com/office/powerpoint/2010/main" val="34569036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C4D98E02-3E33-4326-8E69-3714F70C8B24}" type="datetimeFigureOut">
              <a:rPr lang="en-US" smtClean="0"/>
              <a:t>8/30/2018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C8B7014-71D3-47C2-BDDE-AB0F9118C2BC}" type="slidenum">
              <a:rPr lang="en-US" smtClean="0"/>
              <a:t>‹#›</a:t>
            </a:fld>
            <a:endParaRPr lang="en-US"/>
          </a:p>
        </p:txBody>
      </p:sp>
    </p:spTree>
    <p:extLst>
      <p:ext uri="{BB962C8B-B14F-4D97-AF65-F5344CB8AC3E}">
        <p14:creationId xmlns:p14="http://schemas.microsoft.com/office/powerpoint/2010/main" val="28731104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4D98E02-3E33-4326-8E69-3714F70C8B24}" type="datetimeFigureOut">
              <a:rPr lang="en-US" smtClean="0"/>
              <a:t>8/30/2018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C8B7014-71D3-47C2-BDDE-AB0F9118C2BC}" type="slidenum">
              <a:rPr lang="en-US" smtClean="0"/>
              <a:t>‹#›</a:t>
            </a:fld>
            <a:endParaRPr lang="en-US"/>
          </a:p>
        </p:txBody>
      </p:sp>
    </p:spTree>
    <p:extLst>
      <p:ext uri="{BB962C8B-B14F-4D97-AF65-F5344CB8AC3E}">
        <p14:creationId xmlns:p14="http://schemas.microsoft.com/office/powerpoint/2010/main" val="5178861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4D98E02-3E33-4326-8E69-3714F70C8B24}" type="datetimeFigureOut">
              <a:rPr lang="en-US" smtClean="0"/>
              <a:t>8/30/2018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C8B7014-71D3-47C2-BDDE-AB0F9118C2BC}" type="slidenum">
              <a:rPr lang="en-US" smtClean="0"/>
              <a:t>‹#›</a:t>
            </a:fld>
            <a:endParaRPr lang="en-US"/>
          </a:p>
        </p:txBody>
      </p:sp>
    </p:spTree>
    <p:extLst>
      <p:ext uri="{BB962C8B-B14F-4D97-AF65-F5344CB8AC3E}">
        <p14:creationId xmlns:p14="http://schemas.microsoft.com/office/powerpoint/2010/main" val="856789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4D98E02-3E33-4326-8E69-3714F70C8B24}" type="datetimeFigureOut">
              <a:rPr lang="en-US" smtClean="0"/>
              <a:t>8/30/2018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C8B7014-71D3-47C2-BDDE-AB0F9118C2BC}" type="slidenum">
              <a:rPr lang="en-US" smtClean="0"/>
              <a:t>‹#›</a:t>
            </a:fld>
            <a:endParaRPr lang="en-US"/>
          </a:p>
        </p:txBody>
      </p:sp>
    </p:spTree>
    <p:extLst>
      <p:ext uri="{BB962C8B-B14F-4D97-AF65-F5344CB8AC3E}">
        <p14:creationId xmlns:p14="http://schemas.microsoft.com/office/powerpoint/2010/main" val="8415164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4D98E02-3E33-4326-8E69-3714F70C8B24}" type="datetimeFigureOut">
              <a:rPr lang="en-US" smtClean="0"/>
              <a:t>8/30/2018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C8B7014-71D3-47C2-BDDE-AB0F9118C2BC}" type="slidenum">
              <a:rPr lang="en-US" smtClean="0"/>
              <a:t>‹#›</a:t>
            </a:fld>
            <a:endParaRPr lang="en-US"/>
          </a:p>
        </p:txBody>
      </p:sp>
    </p:spTree>
    <p:extLst>
      <p:ext uri="{BB962C8B-B14F-4D97-AF65-F5344CB8AC3E}">
        <p14:creationId xmlns:p14="http://schemas.microsoft.com/office/powerpoint/2010/main" val="1243712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C4D98E02-3E33-4326-8E69-3714F70C8B24}" type="datetimeFigureOut">
              <a:rPr lang="en-US" smtClean="0"/>
              <a:t>8/30/2018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C8B7014-71D3-47C2-BDDE-AB0F9118C2BC}" type="slidenum">
              <a:rPr lang="en-US" smtClean="0"/>
              <a:t>‹#›</a:t>
            </a:fld>
            <a:endParaRPr lang="en-US"/>
          </a:p>
        </p:txBody>
      </p:sp>
    </p:spTree>
    <p:extLst>
      <p:ext uri="{BB962C8B-B14F-4D97-AF65-F5344CB8AC3E}">
        <p14:creationId xmlns:p14="http://schemas.microsoft.com/office/powerpoint/2010/main" val="11411617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C4D98E02-3E33-4326-8E69-3714F70C8B24}" type="datetimeFigureOut">
              <a:rPr lang="en-US" smtClean="0"/>
              <a:t>8/30/2018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C8B7014-71D3-47C2-BDDE-AB0F9118C2BC}" type="slidenum">
              <a:rPr lang="en-US" smtClean="0"/>
              <a:t>‹#›</a:t>
            </a:fld>
            <a:endParaRPr lang="en-US"/>
          </a:p>
        </p:txBody>
      </p:sp>
    </p:spTree>
    <p:extLst>
      <p:ext uri="{BB962C8B-B14F-4D97-AF65-F5344CB8AC3E}">
        <p14:creationId xmlns:p14="http://schemas.microsoft.com/office/powerpoint/2010/main" val="14990492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C4D98E02-3E33-4326-8E69-3714F70C8B24}" type="datetimeFigureOut">
              <a:rPr lang="en-US" smtClean="0"/>
              <a:t>8/30/2018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C8B7014-71D3-47C2-BDDE-AB0F9118C2BC}" type="slidenum">
              <a:rPr lang="en-US" smtClean="0"/>
              <a:t>‹#›</a:t>
            </a:fld>
            <a:endParaRPr lang="en-US"/>
          </a:p>
        </p:txBody>
      </p:sp>
    </p:spTree>
    <p:extLst>
      <p:ext uri="{BB962C8B-B14F-4D97-AF65-F5344CB8AC3E}">
        <p14:creationId xmlns:p14="http://schemas.microsoft.com/office/powerpoint/2010/main" val="12476495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4D98E02-3E33-4326-8E69-3714F70C8B24}" type="datetimeFigureOut">
              <a:rPr lang="en-US" smtClean="0"/>
              <a:t>8/30/2018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C8B7014-71D3-47C2-BDDE-AB0F9118C2BC}" type="slidenum">
              <a:rPr lang="en-US" smtClean="0"/>
              <a:t>‹#›</a:t>
            </a:fld>
            <a:endParaRPr lang="en-US"/>
          </a:p>
        </p:txBody>
      </p:sp>
    </p:spTree>
    <p:extLst>
      <p:ext uri="{BB962C8B-B14F-4D97-AF65-F5344CB8AC3E}">
        <p14:creationId xmlns:p14="http://schemas.microsoft.com/office/powerpoint/2010/main" val="34974793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4D98E02-3E33-4326-8E69-3714F70C8B24}" type="datetimeFigureOut">
              <a:rPr lang="en-US" smtClean="0"/>
              <a:t>8/30/2018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C8B7014-71D3-47C2-BDDE-AB0F9118C2BC}" type="slidenum">
              <a:rPr lang="en-US" smtClean="0"/>
              <a:t>‹#›</a:t>
            </a:fld>
            <a:endParaRPr lang="en-US"/>
          </a:p>
        </p:txBody>
      </p:sp>
    </p:spTree>
    <p:extLst>
      <p:ext uri="{BB962C8B-B14F-4D97-AF65-F5344CB8AC3E}">
        <p14:creationId xmlns:p14="http://schemas.microsoft.com/office/powerpoint/2010/main" val="13283267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4D98E02-3E33-4326-8E69-3714F70C8B24}" type="datetimeFigureOut">
              <a:rPr lang="en-US" smtClean="0"/>
              <a:t>8/30/2018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C8B7014-71D3-47C2-BDDE-AB0F9118C2BC}" type="slidenum">
              <a:rPr lang="en-US" smtClean="0"/>
              <a:t>‹#›</a:t>
            </a:fld>
            <a:endParaRPr lang="en-US"/>
          </a:p>
        </p:txBody>
      </p:sp>
    </p:spTree>
    <p:extLst>
      <p:ext uri="{BB962C8B-B14F-4D97-AF65-F5344CB8AC3E}">
        <p14:creationId xmlns:p14="http://schemas.microsoft.com/office/powerpoint/2010/main" val="30284694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4D98E02-3E33-4326-8E69-3714F70C8B24}" type="datetimeFigureOut">
              <a:rPr lang="en-US" smtClean="0"/>
              <a:t>8/30/2018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C8B7014-71D3-47C2-BDDE-AB0F9118C2BC}" type="slidenum">
              <a:rPr lang="en-US" smtClean="0"/>
              <a:t>‹#›</a:t>
            </a:fld>
            <a:endParaRPr lang="en-US"/>
          </a:p>
        </p:txBody>
      </p:sp>
    </p:spTree>
    <p:extLst>
      <p:ext uri="{BB962C8B-B14F-4D97-AF65-F5344CB8AC3E}">
        <p14:creationId xmlns:p14="http://schemas.microsoft.com/office/powerpoint/2010/main" val="292453628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earchdatamanagement.techtarget.com/definition/data"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hyperlink" Target="http://whatis.techtarget.com/definition/device" TargetMode="External"/><Relationship Id="rId4" Type="http://schemas.openxmlformats.org/officeDocument/2006/relationships/hyperlink" Target="http://searchstorage.techtarget.com/definition/storage"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en.wikipedia.org/wiki/Non-volatile_memory"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hyperlink" Target="https://en.wikipedia.org/wiki/Computer_data_storage#Primary_storage" TargetMode="Externa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www.athropolis.com/popup/c-comp2.htm#explanation"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
            </a:r>
            <a:br>
              <a:rPr lang="en-US" dirty="0" smtClean="0"/>
            </a:br>
            <a:r>
              <a:rPr lang="en-US" dirty="0" smtClean="0"/>
              <a:t>Unit -3</a:t>
            </a:r>
            <a:r>
              <a:rPr lang="en-US" dirty="0"/>
              <a:t/>
            </a:r>
            <a:br>
              <a:rPr lang="en-US" dirty="0"/>
            </a:br>
            <a:r>
              <a:rPr lang="en-US" dirty="0" smtClean="0"/>
              <a:t>Storage Fundamentals</a:t>
            </a:r>
            <a:endParaRPr lang="en-US" dirty="0"/>
          </a:p>
        </p:txBody>
      </p:sp>
    </p:spTree>
    <p:extLst>
      <p:ext uri="{BB962C8B-B14F-4D97-AF65-F5344CB8AC3E}">
        <p14:creationId xmlns:p14="http://schemas.microsoft.com/office/powerpoint/2010/main" val="250297230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fontAlgn="base">
              <a:lnSpc>
                <a:spcPct val="170000"/>
              </a:lnSpc>
            </a:pPr>
            <a:r>
              <a:rPr lang="en-US" b="1" dirty="0">
                <a:solidFill>
                  <a:srgbClr val="FF0000"/>
                </a:solidFill>
              </a:rPr>
              <a:t>SRAM – Static RAM</a:t>
            </a:r>
            <a:br>
              <a:rPr lang="en-US" b="1" dirty="0">
                <a:solidFill>
                  <a:srgbClr val="FF0000"/>
                </a:solidFill>
              </a:rPr>
            </a:br>
            <a:endParaRPr lang="en-US" b="1" dirty="0">
              <a:solidFill>
                <a:srgbClr val="FF0000"/>
              </a:solidFill>
            </a:endParaRPr>
          </a:p>
        </p:txBody>
      </p:sp>
      <p:sp>
        <p:nvSpPr>
          <p:cNvPr id="3" name="Content Placeholder 2"/>
          <p:cNvSpPr>
            <a:spLocks noGrp="1"/>
          </p:cNvSpPr>
          <p:nvPr>
            <p:ph idx="1"/>
          </p:nvPr>
        </p:nvSpPr>
        <p:spPr/>
        <p:txBody>
          <a:bodyPr>
            <a:normAutofit/>
          </a:bodyPr>
          <a:lstStyle/>
          <a:p>
            <a:r>
              <a:rPr lang="en-US" sz="4400" b="1" dirty="0"/>
              <a:t>Static RAM</a:t>
            </a:r>
            <a:r>
              <a:rPr lang="en-US" sz="4400" dirty="0"/>
              <a:t> uses a completely different technology. S-RAM retains stored information only as long as the power supply is on. Static RAM’s are costlier and consume more power. They have higher speed than D-RAMs. They store information in Hip-Hope.</a:t>
            </a:r>
          </a:p>
        </p:txBody>
      </p:sp>
    </p:spTree>
    <p:extLst>
      <p:ext uri="{BB962C8B-B14F-4D97-AF65-F5344CB8AC3E}">
        <p14:creationId xmlns:p14="http://schemas.microsoft.com/office/powerpoint/2010/main" val="35575091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Some other RAMS are </a:t>
            </a:r>
            <a:r>
              <a:rPr lang="en-US" b="1" dirty="0" smtClean="0"/>
              <a:t>:</a:t>
            </a:r>
            <a:endParaRPr lang="en-US" b="1" dirty="0"/>
          </a:p>
        </p:txBody>
      </p:sp>
      <p:sp>
        <p:nvSpPr>
          <p:cNvPr id="3" name="Content Placeholder 2"/>
          <p:cNvSpPr>
            <a:spLocks noGrp="1"/>
          </p:cNvSpPr>
          <p:nvPr>
            <p:ph idx="1"/>
          </p:nvPr>
        </p:nvSpPr>
        <p:spPr/>
        <p:txBody>
          <a:bodyPr>
            <a:normAutofit/>
          </a:bodyPr>
          <a:lstStyle/>
          <a:p>
            <a:r>
              <a:rPr lang="en-US" b="1" dirty="0" smtClean="0"/>
              <a:t> </a:t>
            </a:r>
            <a:r>
              <a:rPr lang="en-US" b="1" dirty="0"/>
              <a:t>SDRAM (Synchronous DRAMS)</a:t>
            </a:r>
            <a:r>
              <a:rPr lang="en-US" dirty="0"/>
              <a:t>, SGRAMs (Synchronous Graphic RAMs) These RAM chips use the same clock rate as </a:t>
            </a:r>
            <a:r>
              <a:rPr lang="en-US" dirty="0" err="1"/>
              <a:t>CPUuses</a:t>
            </a:r>
            <a:r>
              <a:rPr lang="en-US" dirty="0"/>
              <a:t>. They transfer data when the CPU expects them to be ready.</a:t>
            </a:r>
          </a:p>
          <a:p>
            <a:r>
              <a:rPr lang="en-US" b="1" dirty="0" smtClean="0"/>
              <a:t>DDR-SDRAM </a:t>
            </a:r>
            <a:r>
              <a:rPr lang="en-US" b="1" dirty="0"/>
              <a:t>(Double Data Rate – SDRAM) :</a:t>
            </a:r>
            <a:r>
              <a:rPr lang="en-US" dirty="0"/>
              <a:t> This RAM transfers data on both edges of the clock. Therefore the transfer rate of the data becomes doubles.</a:t>
            </a:r>
          </a:p>
          <a:p>
            <a:r>
              <a:rPr lang="en-US" b="1" dirty="0"/>
              <a:t>DDR4 SDRAM </a:t>
            </a:r>
            <a:r>
              <a:rPr lang="en-US" dirty="0"/>
              <a:t>is the abbreviation for "double data rate fourth generation synchronous dynamic random-access memory", the latest variant of memory in computing. DDR4 is able to achieve higher speed and efficiency .</a:t>
            </a:r>
          </a:p>
        </p:txBody>
      </p:sp>
    </p:spTree>
    <p:extLst>
      <p:ext uri="{BB962C8B-B14F-4D97-AF65-F5344CB8AC3E}">
        <p14:creationId xmlns:p14="http://schemas.microsoft.com/office/powerpoint/2010/main" val="21823064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3"/>
          <a:srcRect l="890" t="20951" r="46351" b="32746"/>
          <a:stretch/>
        </p:blipFill>
        <p:spPr>
          <a:xfrm>
            <a:off x="1802675" y="914400"/>
            <a:ext cx="8487543" cy="4188038"/>
          </a:xfrm>
          <a:prstGeom prst="rect">
            <a:avLst/>
          </a:prstGeom>
        </p:spPr>
      </p:pic>
    </p:spTree>
    <p:extLst>
      <p:ext uri="{BB962C8B-B14F-4D97-AF65-F5344CB8AC3E}">
        <p14:creationId xmlns:p14="http://schemas.microsoft.com/office/powerpoint/2010/main" val="4526287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what is RA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2154" y="875763"/>
            <a:ext cx="9082760" cy="51033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02329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Read Only Memory (ROM):</a:t>
            </a:r>
            <a:r>
              <a:rPr lang="en-US" dirty="0"/>
              <a:t> </a:t>
            </a:r>
          </a:p>
        </p:txBody>
      </p:sp>
      <p:sp>
        <p:nvSpPr>
          <p:cNvPr id="3" name="Content Placeholder 2"/>
          <p:cNvSpPr>
            <a:spLocks noGrp="1"/>
          </p:cNvSpPr>
          <p:nvPr>
            <p:ph idx="1"/>
          </p:nvPr>
        </p:nvSpPr>
        <p:spPr/>
        <p:txBody>
          <a:bodyPr/>
          <a:lstStyle/>
          <a:p>
            <a:pPr algn="just"/>
            <a:r>
              <a:rPr lang="en-US" dirty="0" smtClean="0"/>
              <a:t>There </a:t>
            </a:r>
            <a:r>
              <a:rPr lang="en-US" dirty="0"/>
              <a:t>is another memory in computer, which is called Read Only Memory (ROM). </a:t>
            </a:r>
            <a:r>
              <a:rPr lang="en-US" dirty="0" smtClean="0"/>
              <a:t>The </a:t>
            </a:r>
            <a:r>
              <a:rPr lang="en-US" dirty="0"/>
              <a:t>storage of program and data in the ROM is permanent. The ROM stores some standard processing programs supplied by the manufacturers to operate the personal computer. The ROM can only be read by the CPU but it cannot be changed. The basic input/output program is stored in the ROM that examines and initializes various equipment attached to the PC when the power switch is ON. The memories, which do not lose their content on failure of power supply, are known as non-volatile memories. ROM is non-volatile memory.</a:t>
            </a:r>
          </a:p>
          <a:p>
            <a:pPr algn="just"/>
            <a:endParaRPr lang="en-US" dirty="0"/>
          </a:p>
        </p:txBody>
      </p:sp>
    </p:spTree>
    <p:extLst>
      <p:ext uri="{BB962C8B-B14F-4D97-AF65-F5344CB8AC3E}">
        <p14:creationId xmlns:p14="http://schemas.microsoft.com/office/powerpoint/2010/main" val="346813786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73805" y="1017431"/>
            <a:ext cx="10515600" cy="5988676"/>
          </a:xfrm>
        </p:spPr>
        <p:txBody>
          <a:bodyPr>
            <a:normAutofit fontScale="77500" lnSpcReduction="20000"/>
          </a:bodyPr>
          <a:lstStyle/>
          <a:p>
            <a:pPr algn="just">
              <a:lnSpc>
                <a:spcPct val="150000"/>
              </a:lnSpc>
            </a:pPr>
            <a:r>
              <a:rPr lang="en-US" sz="4100" b="1" dirty="0"/>
              <a:t>PROM:</a:t>
            </a:r>
            <a:r>
              <a:rPr lang="en-US" sz="4100" dirty="0"/>
              <a:t> There is another type of primary memory in computer, which is called Programmable Read Only Memory (PROM). You know that it is not possible to modify or erase programs stored in ROM, but it is possible for you to store your program in PROM chip. Once the programmers’ are written it cannot be changed and remain intact even if power is switched off. Therefore programs or instructions written in PROM or ROM cannot be erased or changed.</a:t>
            </a:r>
          </a:p>
          <a:p>
            <a:r>
              <a:rPr lang="en-US" dirty="0"/>
              <a:t/>
            </a:r>
            <a:br>
              <a:rPr lang="en-US" dirty="0"/>
            </a:br>
            <a:endParaRPr lang="en-US" dirty="0"/>
          </a:p>
          <a:p>
            <a:endParaRPr lang="en-US" dirty="0"/>
          </a:p>
        </p:txBody>
      </p:sp>
      <p:sp>
        <p:nvSpPr>
          <p:cNvPr id="2" name="TextBox 1"/>
          <p:cNvSpPr txBox="1"/>
          <p:nvPr/>
        </p:nvSpPr>
        <p:spPr>
          <a:xfrm>
            <a:off x="1815921" y="218941"/>
            <a:ext cx="6697014" cy="584775"/>
          </a:xfrm>
          <a:prstGeom prst="rect">
            <a:avLst/>
          </a:prstGeom>
          <a:noFill/>
        </p:spPr>
        <p:txBody>
          <a:bodyPr wrap="square" rtlCol="0">
            <a:spAutoFit/>
          </a:bodyPr>
          <a:lstStyle/>
          <a:p>
            <a:pPr algn="ctr"/>
            <a:r>
              <a:rPr lang="en-US" sz="3200" dirty="0" smtClean="0">
                <a:solidFill>
                  <a:srgbClr val="FF0000"/>
                </a:solidFill>
              </a:rPr>
              <a:t>Types of ROM</a:t>
            </a:r>
            <a:endParaRPr lang="en-US" sz="3200" dirty="0">
              <a:solidFill>
                <a:srgbClr val="FF0000"/>
              </a:solidFill>
            </a:endParaRPr>
          </a:p>
        </p:txBody>
      </p:sp>
    </p:spTree>
    <p:extLst>
      <p:ext uri="{BB962C8B-B14F-4D97-AF65-F5344CB8AC3E}">
        <p14:creationId xmlns:p14="http://schemas.microsoft.com/office/powerpoint/2010/main" val="114866551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67743" y="396069"/>
            <a:ext cx="10515600" cy="6197913"/>
          </a:xfrm>
        </p:spPr>
        <p:txBody>
          <a:bodyPr>
            <a:normAutofit fontScale="55000" lnSpcReduction="20000"/>
          </a:bodyPr>
          <a:lstStyle/>
          <a:p>
            <a:pPr algn="just">
              <a:lnSpc>
                <a:spcPct val="160000"/>
              </a:lnSpc>
            </a:pPr>
            <a:r>
              <a:rPr lang="en-US" sz="5700" b="1" dirty="0"/>
              <a:t>EPROM:</a:t>
            </a:r>
            <a:r>
              <a:rPr lang="en-US" sz="5700" dirty="0"/>
              <a:t> This stands for Erasable Programmable Read Only Memory, which overcome the problem of PROM </a:t>
            </a:r>
            <a:r>
              <a:rPr lang="en-US" sz="5700" dirty="0" smtClean="0"/>
              <a:t>. </a:t>
            </a:r>
            <a:r>
              <a:rPr lang="en-US" sz="5700" dirty="0"/>
              <a:t>EPROM chip can be programmed time and again by erasing the information stored earlier in it. Information stored in EPROM exposing the chip for some time ultraviolet light and it erases chip is reprogrammed using a special programming facility. When the EPROM is in use information can only be read.</a:t>
            </a:r>
          </a:p>
          <a:p>
            <a:endParaRPr lang="en-US" dirty="0"/>
          </a:p>
        </p:txBody>
      </p:sp>
    </p:spTree>
    <p:extLst>
      <p:ext uri="{BB962C8B-B14F-4D97-AF65-F5344CB8AC3E}">
        <p14:creationId xmlns:p14="http://schemas.microsoft.com/office/powerpoint/2010/main" val="12971976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90470" y="349384"/>
            <a:ext cx="10515600" cy="4742600"/>
          </a:xfrm>
        </p:spPr>
        <p:txBody>
          <a:bodyPr>
            <a:normAutofit fontScale="70000" lnSpcReduction="20000"/>
          </a:bodyPr>
          <a:lstStyle/>
          <a:p>
            <a:pPr>
              <a:lnSpc>
                <a:spcPct val="170000"/>
              </a:lnSpc>
            </a:pPr>
            <a:r>
              <a:rPr lang="en-US" sz="3600" b="1" dirty="0">
                <a:solidFill>
                  <a:srgbClr val="FF0000"/>
                </a:solidFill>
              </a:rPr>
              <a:t>EEPROM</a:t>
            </a:r>
            <a:r>
              <a:rPr lang="en-US" sz="3600" dirty="0">
                <a:solidFill>
                  <a:srgbClr val="FF0000"/>
                </a:solidFill>
              </a:rPr>
              <a:t>-</a:t>
            </a:r>
            <a:r>
              <a:rPr lang="en-US" dirty="0"/>
              <a:t> </a:t>
            </a:r>
            <a:r>
              <a:rPr lang="en-US" sz="4100" dirty="0"/>
              <a:t>It stands for Electrically Erasable Read Only Memory. These are also erasable like EPROM, but the same work of erasing is performed with electric current. Thus, it provides the ease of erasing it even if the memory is positioned in the computer. It stores computer system’s BIOS. Unlike EPROM, the entire chip does not have to be erased for changing some portion of it. Thus, it even gets rid of some biggest challenges faced by using EPROMs.</a:t>
            </a:r>
          </a:p>
        </p:txBody>
      </p:sp>
      <p:pic>
        <p:nvPicPr>
          <p:cNvPr id="1026" name="Picture 2" descr="http://www.differencebetween.info/sites/default/files/images/5/eprom.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07880" y="5091984"/>
            <a:ext cx="203835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52499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566670"/>
            <a:ext cx="10515600" cy="6291330"/>
          </a:xfrm>
        </p:spPr>
        <p:txBody>
          <a:bodyPr>
            <a:noAutofit/>
          </a:bodyPr>
          <a:lstStyle/>
          <a:p>
            <a:pPr algn="just">
              <a:lnSpc>
                <a:spcPct val="150000"/>
              </a:lnSpc>
            </a:pPr>
            <a:r>
              <a:rPr lang="en-US" b="1" dirty="0"/>
              <a:t>Cache Memory:</a:t>
            </a:r>
            <a:r>
              <a:rPr lang="en-US" dirty="0"/>
              <a:t> </a:t>
            </a:r>
            <a:r>
              <a:rPr lang="en-US" dirty="0" smtClean="0"/>
              <a:t> </a:t>
            </a:r>
            <a:r>
              <a:rPr lang="en-US" dirty="0"/>
              <a:t>A Cache (Pronounced as “cash”) is a small and very fast temporary storage memory. It is designed to speed up the transfer of data and instructions. It is located inside or close to the CPU chip. It is faster than RAM and the data/instructions that are most recently or most frequently used by CPU are stored in cache</a:t>
            </a:r>
            <a:r>
              <a:rPr lang="en-US" dirty="0" smtClean="0"/>
              <a:t>.</a:t>
            </a:r>
          </a:p>
          <a:p>
            <a:pPr algn="just">
              <a:lnSpc>
                <a:spcPct val="150000"/>
              </a:lnSpc>
            </a:pPr>
            <a:r>
              <a:rPr lang="en-US" dirty="0"/>
              <a:t>As the microprocessor processes </a:t>
            </a:r>
            <a:r>
              <a:rPr lang="en-US" u="sng" dirty="0">
                <a:hlinkClick r:id="rId3"/>
              </a:rPr>
              <a:t>data</a:t>
            </a:r>
            <a:r>
              <a:rPr lang="en-US" dirty="0"/>
              <a:t>, it looks first in the cache memory; if it finds the instructions there (from a previous reading of data), it does not have to do a more time-consuming reading of data from larger memory or other data </a:t>
            </a:r>
            <a:r>
              <a:rPr lang="en-US" u="sng" dirty="0">
                <a:hlinkClick r:id="rId4"/>
              </a:rPr>
              <a:t>storage</a:t>
            </a:r>
            <a:r>
              <a:rPr lang="en-US" dirty="0"/>
              <a:t> </a:t>
            </a:r>
            <a:r>
              <a:rPr lang="en-US" u="sng" dirty="0">
                <a:hlinkClick r:id="rId5"/>
              </a:rPr>
              <a:t>devices</a:t>
            </a:r>
            <a:r>
              <a:rPr lang="en-US" dirty="0"/>
              <a:t>.</a:t>
            </a:r>
          </a:p>
          <a:p>
            <a:pPr algn="just">
              <a:lnSpc>
                <a:spcPct val="150000"/>
              </a:lnSpc>
            </a:pPr>
            <a:endParaRPr lang="en-US" dirty="0" smtClean="0"/>
          </a:p>
          <a:p>
            <a:pPr algn="just">
              <a:lnSpc>
                <a:spcPct val="150000"/>
              </a:lnSpc>
            </a:pPr>
            <a:endParaRPr lang="en-US" dirty="0"/>
          </a:p>
          <a:p>
            <a:pPr algn="just">
              <a:lnSpc>
                <a:spcPct val="150000"/>
              </a:lnSpc>
            </a:pPr>
            <a:endParaRPr lang="en-US" dirty="0" smtClean="0"/>
          </a:p>
          <a:p>
            <a:pPr algn="just">
              <a:lnSpc>
                <a:spcPct val="150000"/>
              </a:lnSpc>
            </a:pPr>
            <a:endParaRPr lang="en-US" dirty="0"/>
          </a:p>
          <a:p>
            <a:pPr algn="just">
              <a:lnSpc>
                <a:spcPct val="150000"/>
              </a:lnSpc>
            </a:pPr>
            <a:r>
              <a:rPr lang="en-US" sz="3200" dirty="0"/>
              <a:t/>
            </a:r>
            <a:br>
              <a:rPr lang="en-US" sz="3200" dirty="0"/>
            </a:br>
            <a:endParaRPr lang="en-US" sz="3200" dirty="0"/>
          </a:p>
        </p:txBody>
      </p:sp>
    </p:spTree>
    <p:extLst>
      <p:ext uri="{BB962C8B-B14F-4D97-AF65-F5344CB8AC3E}">
        <p14:creationId xmlns:p14="http://schemas.microsoft.com/office/powerpoint/2010/main" val="279361206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Secondary Storage Device</a:t>
            </a:r>
            <a:br>
              <a:rPr lang="en-US" dirty="0"/>
            </a:br>
            <a:endParaRPr lang="en-US" dirty="0"/>
          </a:p>
        </p:txBody>
      </p:sp>
      <p:pic>
        <p:nvPicPr>
          <p:cNvPr id="1028" name="Picture 4" descr="Image resul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800" y="1165018"/>
            <a:ext cx="5924282" cy="44571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64567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5239" y="566671"/>
            <a:ext cx="10547561" cy="5925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451323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i="1" u="sng" dirty="0" smtClean="0">
                <a:solidFill>
                  <a:srgbClr val="FF0000"/>
                </a:solidFill>
              </a:rPr>
              <a:t>Secondary </a:t>
            </a:r>
            <a:r>
              <a:rPr lang="en-US" b="1" i="1" u="sng" dirty="0">
                <a:solidFill>
                  <a:srgbClr val="FF0000"/>
                </a:solidFill>
              </a:rPr>
              <a:t>memory</a:t>
            </a:r>
            <a:r>
              <a:rPr lang="en-US" i="1" u="sng" dirty="0">
                <a:solidFill>
                  <a:srgbClr val="FF0000"/>
                </a:solidFill>
              </a:rPr>
              <a:t> </a:t>
            </a:r>
          </a:p>
        </p:txBody>
      </p:sp>
      <p:sp>
        <p:nvSpPr>
          <p:cNvPr id="3" name="Content Placeholder 2"/>
          <p:cNvSpPr>
            <a:spLocks noGrp="1"/>
          </p:cNvSpPr>
          <p:nvPr>
            <p:ph idx="1"/>
          </p:nvPr>
        </p:nvSpPr>
        <p:spPr>
          <a:xfrm>
            <a:off x="838200" y="1468192"/>
            <a:ext cx="10515600" cy="4708771"/>
          </a:xfrm>
        </p:spPr>
        <p:txBody>
          <a:bodyPr>
            <a:normAutofit fontScale="92500" lnSpcReduction="10000"/>
          </a:bodyPr>
          <a:lstStyle/>
          <a:p>
            <a:pPr>
              <a:lnSpc>
                <a:spcPct val="200000"/>
              </a:lnSpc>
            </a:pPr>
            <a:r>
              <a:rPr lang="en-US" dirty="0" smtClean="0"/>
              <a:t>Also </a:t>
            </a:r>
            <a:r>
              <a:rPr lang="en-US" dirty="0"/>
              <a:t>known as </a:t>
            </a:r>
            <a:r>
              <a:rPr lang="en-US" b="1" dirty="0"/>
              <a:t>auxiliary storage</a:t>
            </a:r>
            <a:r>
              <a:rPr lang="en-US" dirty="0"/>
              <a:t>, </a:t>
            </a:r>
            <a:r>
              <a:rPr lang="en-US" b="1" dirty="0"/>
              <a:t>secondary storage</a:t>
            </a:r>
            <a:r>
              <a:rPr lang="en-US" dirty="0"/>
              <a:t>, </a:t>
            </a:r>
            <a:r>
              <a:rPr lang="en-US" dirty="0" smtClean="0"/>
              <a:t>or</a:t>
            </a:r>
            <a:r>
              <a:rPr lang="en-US" dirty="0"/>
              <a:t> </a:t>
            </a:r>
            <a:r>
              <a:rPr lang="en-US" b="1" dirty="0"/>
              <a:t>external memory</a:t>
            </a:r>
            <a:r>
              <a:rPr lang="en-US" dirty="0" smtClean="0"/>
              <a:t>, </a:t>
            </a:r>
            <a:r>
              <a:rPr lang="en-US" b="1" dirty="0"/>
              <a:t>Auxiliary </a:t>
            </a:r>
            <a:r>
              <a:rPr lang="en-US" b="1" dirty="0" smtClean="0"/>
              <a:t>memory </a:t>
            </a:r>
            <a:r>
              <a:rPr lang="en-US" dirty="0" smtClean="0"/>
              <a:t>is </a:t>
            </a:r>
            <a:r>
              <a:rPr lang="en-US" dirty="0"/>
              <a:t>a </a:t>
            </a:r>
            <a:r>
              <a:rPr lang="en-US" dirty="0">
                <a:hlinkClick r:id="rId3" tooltip="Non-volatile memory"/>
              </a:rPr>
              <a:t>non-volatile memory</a:t>
            </a:r>
            <a:r>
              <a:rPr lang="en-US" dirty="0"/>
              <a:t> (does not lose stored data when the device is powered down) that is not directly accessible by the CPU, because it is not accessed via the input/output channels (it is an external device). </a:t>
            </a:r>
            <a:r>
              <a:rPr lang="en-US" dirty="0" smtClean="0"/>
              <a:t>It </a:t>
            </a:r>
            <a:r>
              <a:rPr lang="en-US" dirty="0"/>
              <a:t>is used to store a large amount of data at lesser cost per byte than </a:t>
            </a:r>
            <a:r>
              <a:rPr lang="en-US" dirty="0">
                <a:hlinkClick r:id="rId4" tooltip="Computer data storage"/>
              </a:rPr>
              <a:t>primary </a:t>
            </a:r>
            <a:r>
              <a:rPr lang="en-US" dirty="0" smtClean="0">
                <a:hlinkClick r:id="rId4" tooltip="Computer data storage"/>
              </a:rPr>
              <a:t>memory</a:t>
            </a:r>
            <a:r>
              <a:rPr lang="en-US" dirty="0" smtClean="0"/>
              <a:t>. </a:t>
            </a:r>
            <a:endParaRPr lang="en-US" dirty="0"/>
          </a:p>
        </p:txBody>
      </p:sp>
    </p:spTree>
    <p:extLst>
      <p:ext uri="{BB962C8B-B14F-4D97-AF65-F5344CB8AC3E}">
        <p14:creationId xmlns:p14="http://schemas.microsoft.com/office/powerpoint/2010/main" val="28157658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00"/>
                </a:solidFill>
              </a:rPr>
              <a:t>Benefits of Secondary Storage:</a:t>
            </a:r>
            <a:endParaRPr lang="en-US" dirty="0"/>
          </a:p>
        </p:txBody>
      </p:sp>
      <p:sp>
        <p:nvSpPr>
          <p:cNvPr id="3" name="Content Placeholder 2"/>
          <p:cNvSpPr>
            <a:spLocks noGrp="1"/>
          </p:cNvSpPr>
          <p:nvPr>
            <p:ph idx="1"/>
          </p:nvPr>
        </p:nvSpPr>
        <p:spPr/>
        <p:txBody>
          <a:bodyPr>
            <a:normAutofit lnSpcReduction="10000"/>
          </a:bodyPr>
          <a:lstStyle/>
          <a:p>
            <a:r>
              <a:rPr lang="en-US" sz="3600" b="1" dirty="0">
                <a:solidFill>
                  <a:srgbClr val="FF0000"/>
                </a:solidFill>
              </a:rPr>
              <a:t>Capacity.</a:t>
            </a:r>
            <a:r>
              <a:rPr lang="en-US" sz="3600" dirty="0"/>
              <a:t> </a:t>
            </a:r>
            <a:r>
              <a:rPr lang="en-US" dirty="0"/>
              <a:t>Organizations may store the equivalent of a roomful of data on sets of disks that take up less space than a breadbox.</a:t>
            </a:r>
            <a:r>
              <a:rPr lang="en-US" sz="3600" dirty="0"/>
              <a:t> </a:t>
            </a:r>
            <a:endParaRPr lang="en-US" sz="3600" b="1" dirty="0"/>
          </a:p>
          <a:p>
            <a:r>
              <a:rPr lang="en-US" sz="3600" b="1" dirty="0">
                <a:solidFill>
                  <a:srgbClr val="FF0000"/>
                </a:solidFill>
              </a:rPr>
              <a:t>Reliability.</a:t>
            </a:r>
            <a:r>
              <a:rPr lang="en-US" sz="3600" dirty="0"/>
              <a:t> </a:t>
            </a:r>
            <a:r>
              <a:rPr lang="en-US" dirty="0"/>
              <a:t>Data in secondary storage is basically safe, since secondary storage is physically reliable.</a:t>
            </a:r>
            <a:r>
              <a:rPr lang="en-US" sz="3600" dirty="0"/>
              <a:t> </a:t>
            </a:r>
          </a:p>
          <a:p>
            <a:r>
              <a:rPr lang="en-US" sz="3600" b="1" dirty="0">
                <a:solidFill>
                  <a:srgbClr val="FF0000"/>
                </a:solidFill>
              </a:rPr>
              <a:t>Convenience.</a:t>
            </a:r>
            <a:r>
              <a:rPr lang="en-US" sz="3600" dirty="0"/>
              <a:t> </a:t>
            </a:r>
            <a:r>
              <a:rPr lang="en-US" dirty="0"/>
              <a:t>With the help of a computer, authorized people can locate and access data quickly.</a:t>
            </a:r>
            <a:endParaRPr lang="en-US" sz="3600" b="1" dirty="0"/>
          </a:p>
          <a:p>
            <a:r>
              <a:rPr lang="en-US" sz="3600" b="1" dirty="0">
                <a:solidFill>
                  <a:srgbClr val="FF0000"/>
                </a:solidFill>
              </a:rPr>
              <a:t>Cost.</a:t>
            </a:r>
            <a:r>
              <a:rPr lang="en-US" sz="3600" dirty="0"/>
              <a:t> </a:t>
            </a:r>
            <a:r>
              <a:rPr lang="en-US" dirty="0"/>
              <a:t>It is less expensive to store data on tape or disk than filing cabinets, but the greatest savings can be found in the speed and convenience of filing and retrieving data.</a:t>
            </a:r>
            <a:endParaRPr lang="en-US" sz="3600" dirty="0"/>
          </a:p>
          <a:p>
            <a:endParaRPr lang="en-US" dirty="0"/>
          </a:p>
        </p:txBody>
      </p:sp>
    </p:spTree>
    <p:extLst>
      <p:ext uri="{BB962C8B-B14F-4D97-AF65-F5344CB8AC3E}">
        <p14:creationId xmlns:p14="http://schemas.microsoft.com/office/powerpoint/2010/main" val="396509396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rotWithShape="1">
          <a:blip r:embed="rId3"/>
          <a:srcRect l="15818" t="18266" r="30929" b="21699"/>
          <a:stretch/>
        </p:blipFill>
        <p:spPr>
          <a:xfrm>
            <a:off x="270456" y="0"/>
            <a:ext cx="11629623" cy="7371193"/>
          </a:xfrm>
          <a:prstGeom prst="rect">
            <a:avLst/>
          </a:prstGeom>
        </p:spPr>
      </p:pic>
    </p:spTree>
    <p:extLst>
      <p:ext uri="{BB962C8B-B14F-4D97-AF65-F5344CB8AC3E}">
        <p14:creationId xmlns:p14="http://schemas.microsoft.com/office/powerpoint/2010/main" val="403813072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3"/>
          <a:srcRect l="15924" t="17429" r="30426" b="16775"/>
          <a:stretch/>
        </p:blipFill>
        <p:spPr>
          <a:xfrm>
            <a:off x="580622" y="0"/>
            <a:ext cx="10495209" cy="6659226"/>
          </a:xfrm>
          <a:prstGeom prst="rect">
            <a:avLst/>
          </a:prstGeom>
        </p:spPr>
      </p:pic>
    </p:spTree>
    <p:extLst>
      <p:ext uri="{BB962C8B-B14F-4D97-AF65-F5344CB8AC3E}">
        <p14:creationId xmlns:p14="http://schemas.microsoft.com/office/powerpoint/2010/main" val="399136654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68193" y="679190"/>
            <a:ext cx="7294474" cy="5236390"/>
          </a:xfrm>
        </p:spPr>
      </p:pic>
    </p:spTree>
    <p:extLst>
      <p:ext uri="{BB962C8B-B14F-4D97-AF65-F5344CB8AC3E}">
        <p14:creationId xmlns:p14="http://schemas.microsoft.com/office/powerpoint/2010/main" val="423318291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3"/>
          <a:srcRect l="16331" t="16648" r="30919" b="22974"/>
          <a:stretch/>
        </p:blipFill>
        <p:spPr>
          <a:xfrm>
            <a:off x="412123" y="115910"/>
            <a:ext cx="10753860" cy="6423185"/>
          </a:xfrm>
          <a:prstGeom prst="rect">
            <a:avLst/>
          </a:prstGeom>
        </p:spPr>
      </p:pic>
    </p:spTree>
    <p:extLst>
      <p:ext uri="{BB962C8B-B14F-4D97-AF65-F5344CB8AC3E}">
        <p14:creationId xmlns:p14="http://schemas.microsoft.com/office/powerpoint/2010/main" val="47216651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rotWithShape="1">
          <a:blip r:embed="rId3"/>
          <a:srcRect l="14333" t="16858" r="29939" b="25044"/>
          <a:stretch/>
        </p:blipFill>
        <p:spPr>
          <a:xfrm>
            <a:off x="437882" y="231820"/>
            <a:ext cx="10612191" cy="6220290"/>
          </a:xfrm>
          <a:prstGeom prst="rect">
            <a:avLst/>
          </a:prstGeom>
        </p:spPr>
      </p:pic>
    </p:spTree>
    <p:extLst>
      <p:ext uri="{BB962C8B-B14F-4D97-AF65-F5344CB8AC3E}">
        <p14:creationId xmlns:p14="http://schemas.microsoft.com/office/powerpoint/2010/main" val="117050823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rotWithShape="1">
          <a:blip r:embed="rId3"/>
          <a:srcRect l="17501" t="19146" r="32117" b="23108"/>
          <a:stretch/>
        </p:blipFill>
        <p:spPr>
          <a:xfrm>
            <a:off x="141669" y="0"/>
            <a:ext cx="11083342" cy="7142117"/>
          </a:xfrm>
          <a:prstGeom prst="rect">
            <a:avLst/>
          </a:prstGeom>
        </p:spPr>
      </p:pic>
    </p:spTree>
    <p:extLst>
      <p:ext uri="{BB962C8B-B14F-4D97-AF65-F5344CB8AC3E}">
        <p14:creationId xmlns:p14="http://schemas.microsoft.com/office/powerpoint/2010/main" val="110162677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0775" y="142629"/>
            <a:ext cx="10515600" cy="1583140"/>
          </a:xfrm>
        </p:spPr>
        <p:txBody>
          <a:bodyPr>
            <a:normAutofit/>
          </a:bodyPr>
          <a:lstStyle/>
          <a:p>
            <a:r>
              <a:rPr lang="en-US" sz="1800" dirty="0" smtClean="0">
                <a:solidFill>
                  <a:srgbClr val="0070C0"/>
                </a:solidFill>
              </a:rPr>
              <a:t>A tape is divided into vertical  columns , called frames and horizontal rows called channels or tracks , older tapes had 7 tracks and used 6 bit BCD code. First six tracks are used for recording the 6 bits of BCD code and 7</a:t>
            </a:r>
            <a:r>
              <a:rPr lang="en-US" sz="1800" baseline="30000" dirty="0" smtClean="0">
                <a:solidFill>
                  <a:srgbClr val="0070C0"/>
                </a:solidFill>
              </a:rPr>
              <a:t>th</a:t>
            </a:r>
            <a:r>
              <a:rPr lang="en-US" sz="1800" dirty="0" smtClean="0">
                <a:solidFill>
                  <a:srgbClr val="0070C0"/>
                </a:solidFill>
              </a:rPr>
              <a:t> track is used for recording parity bit. A parity bit or check bit is used to detect errors that may occur due to loss of bit from string of 6 or 8 bits during data input or output operations. </a:t>
            </a:r>
            <a:endParaRPr lang="en-US" sz="1800" dirty="0">
              <a:solidFill>
                <a:srgbClr val="0070C0"/>
              </a:solidFill>
            </a:endParaRPr>
          </a:p>
        </p:txBody>
      </p:sp>
      <p:pic>
        <p:nvPicPr>
          <p:cNvPr id="4" name="Content Placeholder 3"/>
          <p:cNvPicPr>
            <a:picLocks noGrp="1" noChangeAspect="1"/>
          </p:cNvPicPr>
          <p:nvPr>
            <p:ph idx="1"/>
          </p:nvPr>
        </p:nvPicPr>
        <p:blipFill rotWithShape="1">
          <a:blip r:embed="rId3"/>
          <a:srcRect l="16497" t="17832" r="30214" b="15870"/>
          <a:stretch/>
        </p:blipFill>
        <p:spPr>
          <a:xfrm>
            <a:off x="1545463" y="1815922"/>
            <a:ext cx="8500057" cy="4864679"/>
          </a:xfrm>
          <a:prstGeom prst="rect">
            <a:avLst/>
          </a:prstGeom>
        </p:spPr>
      </p:pic>
    </p:spTree>
    <p:extLst>
      <p:ext uri="{BB962C8B-B14F-4D97-AF65-F5344CB8AC3E}">
        <p14:creationId xmlns:p14="http://schemas.microsoft.com/office/powerpoint/2010/main" val="75256102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rotWithShape="1">
          <a:blip r:embed="rId3"/>
          <a:srcRect l="15323" t="16682" r="31226" b="23811"/>
          <a:stretch/>
        </p:blipFill>
        <p:spPr>
          <a:xfrm>
            <a:off x="734095" y="365125"/>
            <a:ext cx="9903854" cy="6199080"/>
          </a:xfrm>
          <a:prstGeom prst="rect">
            <a:avLst/>
          </a:prstGeom>
        </p:spPr>
      </p:pic>
    </p:spTree>
    <p:extLst>
      <p:ext uri="{BB962C8B-B14F-4D97-AF65-F5344CB8AC3E}">
        <p14:creationId xmlns:p14="http://schemas.microsoft.com/office/powerpoint/2010/main" val="86525649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3051193487"/>
              </p:ext>
            </p:extLst>
          </p:nvPr>
        </p:nvGraphicFramePr>
        <p:xfrm>
          <a:off x="888643" y="0"/>
          <a:ext cx="9710670" cy="6597697"/>
        </p:xfrm>
        <a:graphic>
          <a:graphicData uri="http://schemas.openxmlformats.org/drawingml/2006/table">
            <a:tbl>
              <a:tblPr/>
              <a:tblGrid>
                <a:gridCol w="9710670"/>
              </a:tblGrid>
              <a:tr h="682579">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800" dirty="0" smtClean="0"/>
                        <a:t>Memory capacity</a:t>
                      </a:r>
                    </a:p>
                    <a:p>
                      <a:pPr algn="ctr"/>
                      <a:endParaRPr lang="en-US" sz="1100" dirty="0"/>
                    </a:p>
                  </a:txBody>
                  <a:tcPr marL="11285" marR="11285" marT="11285" marB="11285" anchor="ctr">
                    <a:lnL>
                      <a:noFill/>
                    </a:lnL>
                    <a:lnR>
                      <a:noFill/>
                    </a:lnR>
                    <a:lnT>
                      <a:noFill/>
                    </a:lnT>
                    <a:lnB>
                      <a:noFill/>
                    </a:lnB>
                    <a:solidFill>
                      <a:srgbClr val="FFFF00"/>
                    </a:solidFill>
                  </a:tcPr>
                </a:tc>
              </a:tr>
              <a:tr h="311322">
                <a:tc>
                  <a:txBody>
                    <a:bodyPr/>
                    <a:lstStyle/>
                    <a:p>
                      <a:pPr algn="ctr"/>
                      <a:r>
                        <a:rPr lang="en-US" sz="1800" b="1" dirty="0">
                          <a:latin typeface="arial, helvetica"/>
                        </a:rPr>
                        <a:t>1 bit (</a:t>
                      </a:r>
                      <a:r>
                        <a:rPr lang="en-US" sz="1800" b="1" dirty="0">
                          <a:latin typeface="arial, helvetica"/>
                          <a:hlinkClick r:id="rId3"/>
                        </a:rPr>
                        <a:t>binary digit</a:t>
                      </a:r>
                      <a:r>
                        <a:rPr lang="en-US" sz="1800" b="1" dirty="0">
                          <a:latin typeface="arial, helvetica"/>
                        </a:rPr>
                        <a:t>*) = the value of 0 or 1</a:t>
                      </a:r>
                      <a:endParaRPr lang="en-US" sz="1800" dirty="0"/>
                    </a:p>
                  </a:txBody>
                  <a:tcPr marL="11285" marR="11285" marT="11285" marB="11285" anchor="ctr">
                    <a:lnL>
                      <a:noFill/>
                    </a:lnL>
                    <a:lnR>
                      <a:noFill/>
                    </a:lnR>
                    <a:lnT>
                      <a:noFill/>
                    </a:lnT>
                    <a:lnB>
                      <a:noFill/>
                    </a:lnB>
                    <a:solidFill>
                      <a:srgbClr val="CC99CC"/>
                    </a:solidFill>
                  </a:tcPr>
                </a:tc>
              </a:tr>
              <a:tr h="311322">
                <a:tc>
                  <a:txBody>
                    <a:bodyPr/>
                    <a:lstStyle/>
                    <a:p>
                      <a:pPr algn="ctr"/>
                      <a:r>
                        <a:rPr lang="en-US" sz="1800" b="1" dirty="0">
                          <a:latin typeface="arial, helvetica"/>
                        </a:rPr>
                        <a:t>8 bits = 1 byte</a:t>
                      </a:r>
                      <a:endParaRPr lang="en-US" sz="1800" dirty="0"/>
                    </a:p>
                  </a:txBody>
                  <a:tcPr marL="11285" marR="11285" marT="11285" marB="11285" anchor="ctr">
                    <a:lnL>
                      <a:noFill/>
                    </a:lnL>
                    <a:lnR>
                      <a:noFill/>
                    </a:lnR>
                    <a:lnT>
                      <a:noFill/>
                    </a:lnT>
                    <a:lnB>
                      <a:noFill/>
                    </a:lnB>
                    <a:solidFill>
                      <a:srgbClr val="CC99CC"/>
                    </a:solidFill>
                  </a:tcPr>
                </a:tc>
              </a:tr>
              <a:tr h="311322">
                <a:tc>
                  <a:txBody>
                    <a:bodyPr/>
                    <a:lstStyle/>
                    <a:p>
                      <a:pPr algn="ctr"/>
                      <a:r>
                        <a:rPr lang="en-US" sz="1800" b="1" dirty="0">
                          <a:latin typeface="arial, helvetica"/>
                        </a:rPr>
                        <a:t>1024 bytes = 1 kilobyte</a:t>
                      </a:r>
                      <a:endParaRPr lang="en-US" sz="1800" dirty="0"/>
                    </a:p>
                  </a:txBody>
                  <a:tcPr marL="11285" marR="11285" marT="11285" marB="11285" anchor="ctr">
                    <a:lnL>
                      <a:noFill/>
                    </a:lnL>
                    <a:lnR>
                      <a:noFill/>
                    </a:lnR>
                    <a:lnT>
                      <a:noFill/>
                    </a:lnT>
                    <a:lnB>
                      <a:noFill/>
                    </a:lnB>
                    <a:solidFill>
                      <a:srgbClr val="CC99CC"/>
                    </a:solidFill>
                  </a:tcPr>
                </a:tc>
              </a:tr>
              <a:tr h="311322">
                <a:tc>
                  <a:txBody>
                    <a:bodyPr/>
                    <a:lstStyle/>
                    <a:p>
                      <a:pPr algn="ctr"/>
                      <a:r>
                        <a:rPr lang="en-US" sz="1800" b="1" dirty="0">
                          <a:latin typeface="arial, helvetica"/>
                        </a:rPr>
                        <a:t>1024 kilobytes = 1 megabyte</a:t>
                      </a:r>
                      <a:endParaRPr lang="en-US" sz="1800" dirty="0"/>
                    </a:p>
                  </a:txBody>
                  <a:tcPr marL="11285" marR="11285" marT="11285" marB="11285" anchor="ctr">
                    <a:lnL>
                      <a:noFill/>
                    </a:lnL>
                    <a:lnR>
                      <a:noFill/>
                    </a:lnR>
                    <a:lnT>
                      <a:noFill/>
                    </a:lnT>
                    <a:lnB>
                      <a:noFill/>
                    </a:lnB>
                    <a:solidFill>
                      <a:srgbClr val="CC99CC"/>
                    </a:solidFill>
                  </a:tcPr>
                </a:tc>
              </a:tr>
              <a:tr h="311322">
                <a:tc>
                  <a:txBody>
                    <a:bodyPr/>
                    <a:lstStyle/>
                    <a:p>
                      <a:pPr algn="ctr"/>
                      <a:r>
                        <a:rPr lang="en-US" sz="1800" b="1" dirty="0">
                          <a:latin typeface="arial, helvetica"/>
                        </a:rPr>
                        <a:t>1024 megabytes = 1 gigabyte</a:t>
                      </a:r>
                      <a:endParaRPr lang="en-US" sz="1800" dirty="0"/>
                    </a:p>
                  </a:txBody>
                  <a:tcPr marL="11285" marR="11285" marT="11285" marB="11285" anchor="ctr">
                    <a:lnL>
                      <a:noFill/>
                    </a:lnL>
                    <a:lnR>
                      <a:noFill/>
                    </a:lnR>
                    <a:lnT>
                      <a:noFill/>
                    </a:lnT>
                    <a:lnB>
                      <a:noFill/>
                    </a:lnB>
                    <a:solidFill>
                      <a:srgbClr val="CC99CC"/>
                    </a:solidFill>
                  </a:tcPr>
                </a:tc>
              </a:tr>
              <a:tr h="311322">
                <a:tc>
                  <a:txBody>
                    <a:bodyPr/>
                    <a:lstStyle/>
                    <a:p>
                      <a:pPr algn="ctr"/>
                      <a:r>
                        <a:rPr lang="en-US" sz="1800" b="1" dirty="0">
                          <a:latin typeface="arial, helvetica"/>
                        </a:rPr>
                        <a:t>1024 gigabytes = 1 terabyte</a:t>
                      </a:r>
                      <a:endParaRPr lang="en-US" sz="1800" dirty="0"/>
                    </a:p>
                  </a:txBody>
                  <a:tcPr marL="11285" marR="11285" marT="11285" marB="11285" anchor="ctr">
                    <a:lnL>
                      <a:noFill/>
                    </a:lnL>
                    <a:lnR>
                      <a:noFill/>
                    </a:lnR>
                    <a:lnT>
                      <a:noFill/>
                    </a:lnT>
                    <a:lnB>
                      <a:noFill/>
                    </a:lnB>
                    <a:solidFill>
                      <a:srgbClr val="CC99CC"/>
                    </a:solidFill>
                  </a:tcPr>
                </a:tc>
              </a:tr>
              <a:tr h="311322">
                <a:tc>
                  <a:txBody>
                    <a:bodyPr/>
                    <a:lstStyle/>
                    <a:p>
                      <a:pPr algn="ctr"/>
                      <a:r>
                        <a:rPr lang="en-US" sz="1800" b="1" dirty="0">
                          <a:latin typeface="arial, helvetica"/>
                        </a:rPr>
                        <a:t>1024 terabytes = 1 petabyte</a:t>
                      </a:r>
                      <a:endParaRPr lang="en-US" sz="1800" dirty="0"/>
                    </a:p>
                  </a:txBody>
                  <a:tcPr marL="11285" marR="11285" marT="11285" marB="11285" anchor="ctr">
                    <a:lnL>
                      <a:noFill/>
                    </a:lnL>
                    <a:lnR>
                      <a:noFill/>
                    </a:lnR>
                    <a:lnT>
                      <a:noFill/>
                    </a:lnT>
                    <a:lnB>
                      <a:noFill/>
                    </a:lnB>
                    <a:solidFill>
                      <a:srgbClr val="CC99CC"/>
                    </a:solidFill>
                  </a:tcPr>
                </a:tc>
              </a:tr>
              <a:tr h="311322">
                <a:tc>
                  <a:txBody>
                    <a:bodyPr/>
                    <a:lstStyle/>
                    <a:p>
                      <a:pPr algn="ctr"/>
                      <a:r>
                        <a:rPr lang="en-US" sz="1800" b="1" dirty="0">
                          <a:latin typeface="arial, helvetica"/>
                        </a:rPr>
                        <a:t>Abbreviations</a:t>
                      </a:r>
                      <a:endParaRPr lang="en-US" sz="1800" dirty="0"/>
                    </a:p>
                  </a:txBody>
                  <a:tcPr marL="11285" marR="11285" marT="11285" marB="11285" anchor="ctr">
                    <a:lnL>
                      <a:noFill/>
                    </a:lnL>
                    <a:lnR>
                      <a:noFill/>
                    </a:lnR>
                    <a:lnT>
                      <a:noFill/>
                    </a:lnT>
                    <a:lnB>
                      <a:noFill/>
                    </a:lnB>
                    <a:solidFill>
                      <a:srgbClr val="FFFF00"/>
                    </a:solidFill>
                  </a:tcPr>
                </a:tc>
              </a:tr>
              <a:tr h="311322">
                <a:tc>
                  <a:txBody>
                    <a:bodyPr/>
                    <a:lstStyle/>
                    <a:p>
                      <a:pPr algn="ctr"/>
                      <a:r>
                        <a:rPr lang="en-US" sz="1800" b="1" dirty="0">
                          <a:latin typeface="arial, helvetica"/>
                        </a:rPr>
                        <a:t>1 kilobyte = 1 k</a:t>
                      </a:r>
                      <a:endParaRPr lang="en-US" sz="1800" dirty="0"/>
                    </a:p>
                  </a:txBody>
                  <a:tcPr marL="11285" marR="11285" marT="11285" marB="11285" anchor="ctr">
                    <a:lnL>
                      <a:noFill/>
                    </a:lnL>
                    <a:lnR>
                      <a:noFill/>
                    </a:lnR>
                    <a:lnT>
                      <a:noFill/>
                    </a:lnT>
                    <a:lnB>
                      <a:noFill/>
                    </a:lnB>
                    <a:solidFill>
                      <a:srgbClr val="33FFFF"/>
                    </a:solidFill>
                  </a:tcPr>
                </a:tc>
              </a:tr>
              <a:tr h="311322">
                <a:tc>
                  <a:txBody>
                    <a:bodyPr/>
                    <a:lstStyle/>
                    <a:p>
                      <a:pPr algn="ctr"/>
                      <a:r>
                        <a:rPr lang="en-US" sz="1800" b="1" dirty="0">
                          <a:latin typeface="arial, helvetica"/>
                        </a:rPr>
                        <a:t>1 megabyte = 1 MB</a:t>
                      </a:r>
                      <a:endParaRPr lang="en-US" sz="1800" dirty="0"/>
                    </a:p>
                  </a:txBody>
                  <a:tcPr marL="11285" marR="11285" marT="11285" marB="11285" anchor="ctr">
                    <a:lnL>
                      <a:noFill/>
                    </a:lnL>
                    <a:lnR>
                      <a:noFill/>
                    </a:lnR>
                    <a:lnT>
                      <a:noFill/>
                    </a:lnT>
                    <a:lnB>
                      <a:noFill/>
                    </a:lnB>
                    <a:solidFill>
                      <a:srgbClr val="33FFFF"/>
                    </a:solidFill>
                  </a:tcPr>
                </a:tc>
              </a:tr>
              <a:tr h="311322">
                <a:tc>
                  <a:txBody>
                    <a:bodyPr/>
                    <a:lstStyle/>
                    <a:p>
                      <a:pPr algn="ctr"/>
                      <a:r>
                        <a:rPr lang="en-US" sz="1800" b="1" dirty="0">
                          <a:latin typeface="arial, helvetica"/>
                        </a:rPr>
                        <a:t>1 gigabyte = 1 GB</a:t>
                      </a:r>
                      <a:endParaRPr lang="en-US" sz="1800" dirty="0"/>
                    </a:p>
                  </a:txBody>
                  <a:tcPr marL="11285" marR="11285" marT="11285" marB="11285" anchor="ctr">
                    <a:lnL>
                      <a:noFill/>
                    </a:lnL>
                    <a:lnR>
                      <a:noFill/>
                    </a:lnR>
                    <a:lnT>
                      <a:noFill/>
                    </a:lnT>
                    <a:lnB>
                      <a:noFill/>
                    </a:lnB>
                    <a:solidFill>
                      <a:srgbClr val="33FFFF"/>
                    </a:solidFill>
                  </a:tcPr>
                </a:tc>
              </a:tr>
              <a:tr h="311322">
                <a:tc>
                  <a:txBody>
                    <a:bodyPr/>
                    <a:lstStyle/>
                    <a:p>
                      <a:pPr algn="ctr"/>
                      <a:r>
                        <a:rPr lang="en-US" sz="1800" b="1" dirty="0">
                          <a:latin typeface="arial, helvetica"/>
                        </a:rPr>
                        <a:t>1 terabyte = 1 TB</a:t>
                      </a:r>
                      <a:endParaRPr lang="en-US" sz="1800" dirty="0"/>
                    </a:p>
                  </a:txBody>
                  <a:tcPr marL="11285" marR="11285" marT="11285" marB="11285" anchor="ctr">
                    <a:lnL>
                      <a:noFill/>
                    </a:lnL>
                    <a:lnR>
                      <a:noFill/>
                    </a:lnR>
                    <a:lnT>
                      <a:noFill/>
                    </a:lnT>
                    <a:lnB>
                      <a:noFill/>
                    </a:lnB>
                    <a:solidFill>
                      <a:srgbClr val="33FFFF"/>
                    </a:solidFill>
                  </a:tcPr>
                </a:tc>
              </a:tr>
              <a:tr h="311322">
                <a:tc>
                  <a:txBody>
                    <a:bodyPr/>
                    <a:lstStyle/>
                    <a:p>
                      <a:pPr algn="ctr"/>
                      <a:r>
                        <a:rPr lang="en-US" sz="1800" b="1" dirty="0">
                          <a:latin typeface="arial, helvetica"/>
                        </a:rPr>
                        <a:t>1 petabyte = 1 PB</a:t>
                      </a:r>
                      <a:endParaRPr lang="en-US" sz="1800" dirty="0"/>
                    </a:p>
                  </a:txBody>
                  <a:tcPr marL="11285" marR="11285" marT="11285" marB="11285" anchor="ctr">
                    <a:lnL>
                      <a:noFill/>
                    </a:lnL>
                    <a:lnR>
                      <a:noFill/>
                    </a:lnR>
                    <a:lnT>
                      <a:noFill/>
                    </a:lnT>
                    <a:lnB>
                      <a:noFill/>
                    </a:lnB>
                    <a:solidFill>
                      <a:srgbClr val="33FFFF"/>
                    </a:solidFill>
                  </a:tcPr>
                </a:tc>
              </a:tr>
              <a:tr h="311322">
                <a:tc>
                  <a:txBody>
                    <a:bodyPr/>
                    <a:lstStyle/>
                    <a:p>
                      <a:pPr algn="ctr"/>
                      <a:r>
                        <a:rPr lang="en-US" sz="1800" b="1" dirty="0">
                          <a:latin typeface="arial, helvetica"/>
                        </a:rPr>
                        <a:t>Size in "bytes"</a:t>
                      </a:r>
                      <a:endParaRPr lang="en-US" sz="1800" dirty="0"/>
                    </a:p>
                  </a:txBody>
                  <a:tcPr marL="11285" marR="11285" marT="11285" marB="11285" anchor="ctr">
                    <a:lnL>
                      <a:noFill/>
                    </a:lnL>
                    <a:lnR>
                      <a:noFill/>
                    </a:lnR>
                    <a:lnT>
                      <a:noFill/>
                    </a:lnT>
                    <a:lnB>
                      <a:noFill/>
                    </a:lnB>
                    <a:solidFill>
                      <a:srgbClr val="FFFF00"/>
                    </a:solidFill>
                  </a:tcPr>
                </a:tc>
              </a:tr>
              <a:tr h="311322">
                <a:tc>
                  <a:txBody>
                    <a:bodyPr/>
                    <a:lstStyle/>
                    <a:p>
                      <a:pPr algn="ctr"/>
                      <a:r>
                        <a:rPr lang="en-US" sz="1200" b="1" dirty="0">
                          <a:latin typeface="arial, helvetica"/>
                        </a:rPr>
                        <a:t>Kilobyte (KB) = 1,024</a:t>
                      </a:r>
                      <a:endParaRPr lang="en-US" sz="1200" dirty="0"/>
                    </a:p>
                  </a:txBody>
                  <a:tcPr marL="11285" marR="11285" marT="11285" marB="11285" anchor="ctr">
                    <a:lnL>
                      <a:noFill/>
                    </a:lnL>
                    <a:lnR>
                      <a:noFill/>
                    </a:lnR>
                    <a:lnT>
                      <a:noFill/>
                    </a:lnT>
                    <a:lnB>
                      <a:noFill/>
                    </a:lnB>
                    <a:solidFill>
                      <a:srgbClr val="FFCC00"/>
                    </a:solidFill>
                  </a:tcPr>
                </a:tc>
              </a:tr>
              <a:tr h="311322">
                <a:tc>
                  <a:txBody>
                    <a:bodyPr/>
                    <a:lstStyle/>
                    <a:p>
                      <a:pPr algn="ctr"/>
                      <a:r>
                        <a:rPr lang="en-US" sz="1200" b="1" dirty="0">
                          <a:latin typeface="arial, helvetica"/>
                        </a:rPr>
                        <a:t>Megabyte (MB) = 1,048,576</a:t>
                      </a:r>
                      <a:endParaRPr lang="en-US" sz="1200" dirty="0"/>
                    </a:p>
                  </a:txBody>
                  <a:tcPr marL="11285" marR="11285" marT="11285" marB="11285" anchor="ctr">
                    <a:lnL>
                      <a:noFill/>
                    </a:lnL>
                    <a:lnR>
                      <a:noFill/>
                    </a:lnR>
                    <a:lnT>
                      <a:noFill/>
                    </a:lnT>
                    <a:lnB>
                      <a:noFill/>
                    </a:lnB>
                    <a:solidFill>
                      <a:srgbClr val="FFCC00"/>
                    </a:solidFill>
                  </a:tcPr>
                </a:tc>
              </a:tr>
              <a:tr h="311322">
                <a:tc>
                  <a:txBody>
                    <a:bodyPr/>
                    <a:lstStyle/>
                    <a:p>
                      <a:pPr algn="ctr"/>
                      <a:r>
                        <a:rPr lang="en-US" sz="1200" b="1" dirty="0">
                          <a:latin typeface="arial, helvetica"/>
                        </a:rPr>
                        <a:t>Gigabyte (GB) = 1,073,741,824</a:t>
                      </a:r>
                      <a:endParaRPr lang="en-US" sz="1200" dirty="0"/>
                    </a:p>
                  </a:txBody>
                  <a:tcPr marL="11285" marR="11285" marT="11285" marB="11285" anchor="ctr">
                    <a:lnL>
                      <a:noFill/>
                    </a:lnL>
                    <a:lnR>
                      <a:noFill/>
                    </a:lnR>
                    <a:lnT>
                      <a:noFill/>
                    </a:lnT>
                    <a:lnB>
                      <a:noFill/>
                    </a:lnB>
                    <a:solidFill>
                      <a:srgbClr val="FFCC00"/>
                    </a:solidFill>
                  </a:tcPr>
                </a:tc>
              </a:tr>
              <a:tr h="311322">
                <a:tc>
                  <a:txBody>
                    <a:bodyPr/>
                    <a:lstStyle/>
                    <a:p>
                      <a:pPr algn="ctr"/>
                      <a:r>
                        <a:rPr lang="en-US" sz="1200" b="1" dirty="0">
                          <a:latin typeface="arial, helvetica"/>
                        </a:rPr>
                        <a:t>Terabyte (TB) = 1,099,511,627,776</a:t>
                      </a:r>
                      <a:endParaRPr lang="en-US" sz="1200" dirty="0"/>
                    </a:p>
                  </a:txBody>
                  <a:tcPr marL="11285" marR="11285" marT="11285" marB="11285" anchor="ctr">
                    <a:lnL>
                      <a:noFill/>
                    </a:lnL>
                    <a:lnR>
                      <a:noFill/>
                    </a:lnR>
                    <a:lnT>
                      <a:noFill/>
                    </a:lnT>
                    <a:lnB>
                      <a:noFill/>
                    </a:lnB>
                    <a:solidFill>
                      <a:srgbClr val="FFCC00"/>
                    </a:solidFill>
                  </a:tcPr>
                </a:tc>
              </a:tr>
              <a:tr h="311322">
                <a:tc>
                  <a:txBody>
                    <a:bodyPr/>
                    <a:lstStyle/>
                    <a:p>
                      <a:pPr algn="ctr"/>
                      <a:r>
                        <a:rPr lang="en-US" sz="1400" b="1" dirty="0">
                          <a:latin typeface="arial, helvetica"/>
                        </a:rPr>
                        <a:t>Petabyte (PB) = 1,125,899,906,842,624</a:t>
                      </a:r>
                      <a:endParaRPr lang="en-US" sz="1400" dirty="0"/>
                    </a:p>
                  </a:txBody>
                  <a:tcPr marL="11285" marR="11285" marT="11285" marB="11285" anchor="ctr">
                    <a:lnL>
                      <a:noFill/>
                    </a:lnL>
                    <a:lnR>
                      <a:noFill/>
                    </a:lnR>
                    <a:lnT>
                      <a:noFill/>
                    </a:lnT>
                    <a:lnB>
                      <a:noFill/>
                    </a:lnB>
                    <a:solidFill>
                      <a:srgbClr val="FFCC00"/>
                    </a:solidFill>
                  </a:tcPr>
                </a:tc>
              </a:tr>
            </a:tbl>
          </a:graphicData>
        </a:graphic>
      </p:graphicFrame>
    </p:spTree>
    <p:extLst>
      <p:ext uri="{BB962C8B-B14F-4D97-AF65-F5344CB8AC3E}">
        <p14:creationId xmlns:p14="http://schemas.microsoft.com/office/powerpoint/2010/main" val="2381739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rotWithShape="1">
          <a:blip r:embed="rId3"/>
          <a:srcRect l="14333" t="17385" r="29247" b="33032"/>
          <a:stretch/>
        </p:blipFill>
        <p:spPr>
          <a:xfrm>
            <a:off x="463640" y="507039"/>
            <a:ext cx="10651333" cy="5262696"/>
          </a:xfrm>
          <a:prstGeom prst="rect">
            <a:avLst/>
          </a:prstGeom>
        </p:spPr>
      </p:pic>
    </p:spTree>
    <p:extLst>
      <p:ext uri="{BB962C8B-B14F-4D97-AF65-F5344CB8AC3E}">
        <p14:creationId xmlns:p14="http://schemas.microsoft.com/office/powerpoint/2010/main" val="413324060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rotWithShape="1">
          <a:blip r:embed="rId3"/>
          <a:srcRect l="16312" t="17385" r="30434" b="25396"/>
          <a:stretch/>
        </p:blipFill>
        <p:spPr>
          <a:xfrm>
            <a:off x="283334" y="270455"/>
            <a:ext cx="10895528" cy="6581872"/>
          </a:xfrm>
          <a:prstGeom prst="rect">
            <a:avLst/>
          </a:prstGeom>
        </p:spPr>
      </p:pic>
    </p:spTree>
    <p:extLst>
      <p:ext uri="{BB962C8B-B14F-4D97-AF65-F5344CB8AC3E}">
        <p14:creationId xmlns:p14="http://schemas.microsoft.com/office/powerpoint/2010/main" val="88998317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rotWithShape="1">
          <a:blip r:embed="rId3"/>
          <a:srcRect l="7107" t="17385" r="32613" b="29797"/>
          <a:stretch/>
        </p:blipFill>
        <p:spPr>
          <a:xfrm>
            <a:off x="0" y="468156"/>
            <a:ext cx="11147738" cy="5491498"/>
          </a:xfrm>
          <a:prstGeom prst="rect">
            <a:avLst/>
          </a:prstGeom>
        </p:spPr>
      </p:pic>
    </p:spTree>
    <p:extLst>
      <p:ext uri="{BB962C8B-B14F-4D97-AF65-F5344CB8AC3E}">
        <p14:creationId xmlns:p14="http://schemas.microsoft.com/office/powerpoint/2010/main" val="78294591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rotWithShape="1">
          <a:blip r:embed="rId3"/>
          <a:srcRect l="14667" t="13269" r="29088" b="6546"/>
          <a:stretch/>
        </p:blipFill>
        <p:spPr>
          <a:xfrm>
            <a:off x="746974" y="365125"/>
            <a:ext cx="8087933" cy="7035067"/>
          </a:xfrm>
          <a:prstGeom prst="rect">
            <a:avLst/>
          </a:prstGeom>
        </p:spPr>
      </p:pic>
    </p:spTree>
    <p:extLst>
      <p:ext uri="{BB962C8B-B14F-4D97-AF65-F5344CB8AC3E}">
        <p14:creationId xmlns:p14="http://schemas.microsoft.com/office/powerpoint/2010/main" val="131210693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rotWithShape="1">
          <a:blip r:embed="rId3"/>
          <a:srcRect l="15917" t="16682" r="29444" b="20114"/>
          <a:stretch/>
        </p:blipFill>
        <p:spPr>
          <a:xfrm>
            <a:off x="553790" y="365125"/>
            <a:ext cx="9569003" cy="6223321"/>
          </a:xfrm>
          <a:prstGeom prst="rect">
            <a:avLst/>
          </a:prstGeom>
        </p:spPr>
      </p:pic>
    </p:spTree>
    <p:extLst>
      <p:ext uri="{BB962C8B-B14F-4D97-AF65-F5344CB8AC3E}">
        <p14:creationId xmlns:p14="http://schemas.microsoft.com/office/powerpoint/2010/main" val="85326273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rotWithShape="1">
          <a:blip r:embed="rId3"/>
          <a:srcRect l="15917" t="17209" r="30236" b="21875"/>
          <a:stretch/>
        </p:blipFill>
        <p:spPr>
          <a:xfrm>
            <a:off x="218941" y="270457"/>
            <a:ext cx="10264462" cy="6528500"/>
          </a:xfrm>
          <a:prstGeom prst="rect">
            <a:avLst/>
          </a:prstGeom>
        </p:spPr>
      </p:pic>
    </p:spTree>
    <p:extLst>
      <p:ext uri="{BB962C8B-B14F-4D97-AF65-F5344CB8AC3E}">
        <p14:creationId xmlns:p14="http://schemas.microsoft.com/office/powerpoint/2010/main" val="41737748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rotWithShape="1">
          <a:blip r:embed="rId3"/>
          <a:srcRect l="10374" t="18266" r="30236" b="20114"/>
          <a:stretch/>
        </p:blipFill>
        <p:spPr>
          <a:xfrm>
            <a:off x="334850" y="196871"/>
            <a:ext cx="10251584" cy="5980092"/>
          </a:xfrm>
          <a:prstGeom prst="rect">
            <a:avLst/>
          </a:prstGeom>
        </p:spPr>
      </p:pic>
    </p:spTree>
    <p:extLst>
      <p:ext uri="{BB962C8B-B14F-4D97-AF65-F5344CB8AC3E}">
        <p14:creationId xmlns:p14="http://schemas.microsoft.com/office/powerpoint/2010/main" val="280972102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rotWithShape="1">
          <a:blip r:embed="rId3"/>
          <a:srcRect l="16906" t="17737" r="30237" b="27861"/>
          <a:stretch/>
        </p:blipFill>
        <p:spPr>
          <a:xfrm>
            <a:off x="283336" y="141667"/>
            <a:ext cx="11070464" cy="6405942"/>
          </a:xfrm>
          <a:prstGeom prst="rect">
            <a:avLst/>
          </a:prstGeom>
        </p:spPr>
      </p:pic>
    </p:spTree>
    <p:extLst>
      <p:ext uri="{BB962C8B-B14F-4D97-AF65-F5344CB8AC3E}">
        <p14:creationId xmlns:p14="http://schemas.microsoft.com/office/powerpoint/2010/main" val="253234238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3"/>
          <a:srcRect l="14979" t="18170" r="29928" b="52436"/>
          <a:stretch/>
        </p:blipFill>
        <p:spPr>
          <a:xfrm>
            <a:off x="1017430" y="808383"/>
            <a:ext cx="10188015" cy="4034073"/>
          </a:xfrm>
          <a:prstGeom prst="rect">
            <a:avLst/>
          </a:prstGeom>
        </p:spPr>
      </p:pic>
    </p:spTree>
    <p:extLst>
      <p:ext uri="{BB962C8B-B14F-4D97-AF65-F5344CB8AC3E}">
        <p14:creationId xmlns:p14="http://schemas.microsoft.com/office/powerpoint/2010/main" val="20995034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srcRect l="15620" t="17561" r="29939" b="23284"/>
          <a:stretch/>
        </p:blipFill>
        <p:spPr>
          <a:xfrm>
            <a:off x="566669" y="141668"/>
            <a:ext cx="10766739" cy="6577497"/>
          </a:xfrm>
          <a:prstGeom prst="rect">
            <a:avLst/>
          </a:prstGeom>
        </p:spPr>
      </p:pic>
    </p:spTree>
    <p:extLst>
      <p:ext uri="{BB962C8B-B14F-4D97-AF65-F5344CB8AC3E}">
        <p14:creationId xmlns:p14="http://schemas.microsoft.com/office/powerpoint/2010/main" val="419534670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Types of Computer Memory's:</a:t>
            </a:r>
            <a:br>
              <a:rPr lang="en-US" b="1" dirty="0"/>
            </a:br>
            <a:endParaRPr lang="en-US" dirty="0"/>
          </a:p>
        </p:txBody>
      </p:sp>
      <p:sp>
        <p:nvSpPr>
          <p:cNvPr id="3" name="Content Placeholder 2"/>
          <p:cNvSpPr>
            <a:spLocks noGrp="1"/>
          </p:cNvSpPr>
          <p:nvPr>
            <p:ph idx="1"/>
          </p:nvPr>
        </p:nvSpPr>
        <p:spPr/>
        <p:txBody>
          <a:bodyPr/>
          <a:lstStyle/>
          <a:p>
            <a:pPr fontAlgn="base"/>
            <a:r>
              <a:rPr lang="en-US" dirty="0" smtClean="0"/>
              <a:t>1</a:t>
            </a:r>
            <a:r>
              <a:rPr lang="en-US" dirty="0">
                <a:solidFill>
                  <a:srgbClr val="FF0000"/>
                </a:solidFill>
              </a:rPr>
              <a:t>. </a:t>
            </a:r>
            <a:r>
              <a:rPr lang="en-US" dirty="0" smtClean="0">
                <a:solidFill>
                  <a:srgbClr val="FF0000"/>
                </a:solidFill>
              </a:rPr>
              <a:t>Main memory /Primary </a:t>
            </a:r>
            <a:r>
              <a:rPr lang="en-US" dirty="0">
                <a:solidFill>
                  <a:srgbClr val="FF0000"/>
                </a:solidFill>
              </a:rPr>
              <a:t>Memory / Volatile Memory.</a:t>
            </a:r>
          </a:p>
          <a:p>
            <a:pPr fontAlgn="base"/>
            <a:r>
              <a:rPr lang="en-US" dirty="0">
                <a:solidFill>
                  <a:srgbClr val="FF0000"/>
                </a:solidFill>
              </a:rPr>
              <a:t>2. Secondary Memory / Non Volatile Memory.</a:t>
            </a:r>
          </a:p>
          <a:p>
            <a:endParaRPr lang="en-US" dirty="0"/>
          </a:p>
        </p:txBody>
      </p:sp>
    </p:spTree>
    <p:extLst>
      <p:ext uri="{BB962C8B-B14F-4D97-AF65-F5344CB8AC3E}">
        <p14:creationId xmlns:p14="http://schemas.microsoft.com/office/powerpoint/2010/main" val="265117157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u="sng" dirty="0">
                <a:solidFill>
                  <a:srgbClr val="FF0000"/>
                </a:solidFill>
              </a:rPr>
              <a:t>Hard Disk</a:t>
            </a:r>
            <a:r>
              <a:rPr lang="en-US" dirty="0"/>
              <a:t/>
            </a:r>
            <a:br>
              <a:rPr lang="en-US" dirty="0"/>
            </a:br>
            <a:endParaRPr lang="en-US" dirty="0"/>
          </a:p>
        </p:txBody>
      </p:sp>
      <p:sp>
        <p:nvSpPr>
          <p:cNvPr id="3" name="Content Placeholder 2"/>
          <p:cNvSpPr>
            <a:spLocks noGrp="1"/>
          </p:cNvSpPr>
          <p:nvPr>
            <p:ph idx="1"/>
          </p:nvPr>
        </p:nvSpPr>
        <p:spPr/>
        <p:txBody>
          <a:bodyPr>
            <a:normAutofit lnSpcReduction="10000"/>
          </a:bodyPr>
          <a:lstStyle/>
          <a:p>
            <a:r>
              <a:rPr lang="en-US" dirty="0" smtClean="0"/>
              <a:t>A </a:t>
            </a:r>
            <a:r>
              <a:rPr lang="en-US" dirty="0"/>
              <a:t>magnetic disk on which you can store computer data. The term </a:t>
            </a:r>
            <a:r>
              <a:rPr lang="en-US" i="1" dirty="0"/>
              <a:t>hard</a:t>
            </a:r>
            <a:r>
              <a:rPr lang="en-US" dirty="0"/>
              <a:t> is used to distinguish it from a soft, or </a:t>
            </a:r>
            <a:r>
              <a:rPr lang="en-US" i="1" dirty="0"/>
              <a:t>floppy,</a:t>
            </a:r>
            <a:r>
              <a:rPr lang="en-US" dirty="0"/>
              <a:t> disk. Hard disks hold more data and are faster than floppy disks. A hard disk, for example, can store anywhere from 10 to more than 100 gigabytes, whereas most floppies have a maximum storage capacity of 1.4 megabytes. </a:t>
            </a:r>
          </a:p>
          <a:p>
            <a:r>
              <a:rPr lang="en-US" dirty="0"/>
              <a:t>A single hard disk usually consists of several </a:t>
            </a:r>
            <a:r>
              <a:rPr lang="en-US" i="1" dirty="0"/>
              <a:t>platters</a:t>
            </a:r>
            <a:r>
              <a:rPr lang="en-US" dirty="0"/>
              <a:t>. Each platter requires two read/write heads, one for each side. All the read/write heads are attached to a single access arm so that they cannot move independently. Each platter has the same number of </a:t>
            </a:r>
            <a:r>
              <a:rPr lang="en-US" i="1" dirty="0"/>
              <a:t>tracks</a:t>
            </a:r>
            <a:r>
              <a:rPr lang="en-US" dirty="0"/>
              <a:t>, and a track location that cuts across all platters is called a cylinder.</a:t>
            </a:r>
          </a:p>
          <a:p>
            <a:endParaRPr lang="en-US" dirty="0"/>
          </a:p>
        </p:txBody>
      </p:sp>
    </p:spTree>
    <p:extLst>
      <p:ext uri="{BB962C8B-B14F-4D97-AF65-F5344CB8AC3E}">
        <p14:creationId xmlns:p14="http://schemas.microsoft.com/office/powerpoint/2010/main" val="423923819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rotWithShape="1">
          <a:blip r:embed="rId3"/>
          <a:srcRect l="15917" t="17737" r="28751" b="22051"/>
          <a:stretch/>
        </p:blipFill>
        <p:spPr>
          <a:xfrm>
            <a:off x="656822" y="257577"/>
            <a:ext cx="10586434" cy="6476854"/>
          </a:xfrm>
          <a:prstGeom prst="rect">
            <a:avLst/>
          </a:prstGeom>
        </p:spPr>
      </p:pic>
    </p:spTree>
    <p:extLst>
      <p:ext uri="{BB962C8B-B14F-4D97-AF65-F5344CB8AC3E}">
        <p14:creationId xmlns:p14="http://schemas.microsoft.com/office/powerpoint/2010/main" val="353528269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rotWithShape="1">
          <a:blip r:embed="rId3"/>
          <a:srcRect l="17698" t="34287" r="26178" b="20466"/>
          <a:stretch/>
        </p:blipFill>
        <p:spPr>
          <a:xfrm>
            <a:off x="425001" y="502276"/>
            <a:ext cx="10830920" cy="5318974"/>
          </a:xfrm>
          <a:prstGeom prst="rect">
            <a:avLst/>
          </a:prstGeom>
        </p:spPr>
      </p:pic>
    </p:spTree>
    <p:extLst>
      <p:ext uri="{BB962C8B-B14F-4D97-AF65-F5344CB8AC3E}">
        <p14:creationId xmlns:p14="http://schemas.microsoft.com/office/powerpoint/2010/main" val="185669014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rotWithShape="1">
          <a:blip r:embed="rId3"/>
          <a:srcRect l="16114" t="17385" r="30632" b="35079"/>
          <a:stretch/>
        </p:blipFill>
        <p:spPr>
          <a:xfrm>
            <a:off x="139355" y="270455"/>
            <a:ext cx="11214445" cy="5628068"/>
          </a:xfrm>
          <a:prstGeom prst="rect">
            <a:avLst/>
          </a:prstGeom>
        </p:spPr>
      </p:pic>
    </p:spTree>
    <p:extLst>
      <p:ext uri="{BB962C8B-B14F-4D97-AF65-F5344CB8AC3E}">
        <p14:creationId xmlns:p14="http://schemas.microsoft.com/office/powerpoint/2010/main" val="303285040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3"/>
          <a:srcRect l="16166" t="16944" r="30752" b="19126"/>
          <a:stretch/>
        </p:blipFill>
        <p:spPr>
          <a:xfrm>
            <a:off x="386367" y="463639"/>
            <a:ext cx="10277340" cy="6958953"/>
          </a:xfrm>
          <a:prstGeom prst="rect">
            <a:avLst/>
          </a:prstGeom>
        </p:spPr>
      </p:pic>
    </p:spTree>
    <p:extLst>
      <p:ext uri="{BB962C8B-B14F-4D97-AF65-F5344CB8AC3E}">
        <p14:creationId xmlns:p14="http://schemas.microsoft.com/office/powerpoint/2010/main" val="213173985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3"/>
          <a:srcRect l="13502" t="12208" r="27425" b="28893"/>
          <a:stretch/>
        </p:blipFill>
        <p:spPr>
          <a:xfrm>
            <a:off x="476518" y="93708"/>
            <a:ext cx="10277341" cy="5761104"/>
          </a:xfrm>
          <a:prstGeom prst="rect">
            <a:avLst/>
          </a:prstGeom>
        </p:spPr>
      </p:pic>
    </p:spTree>
    <p:extLst>
      <p:ext uri="{BB962C8B-B14F-4D97-AF65-F5344CB8AC3E}">
        <p14:creationId xmlns:p14="http://schemas.microsoft.com/office/powerpoint/2010/main" val="8293785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rotWithShape="1">
          <a:blip r:embed="rId3"/>
          <a:srcRect l="14531" t="18794" r="28058" b="32148"/>
          <a:stretch/>
        </p:blipFill>
        <p:spPr>
          <a:xfrm>
            <a:off x="631065" y="365125"/>
            <a:ext cx="10767006" cy="5172790"/>
          </a:xfrm>
          <a:prstGeom prst="rect">
            <a:avLst/>
          </a:prstGeom>
        </p:spPr>
      </p:pic>
    </p:spTree>
    <p:extLst>
      <p:ext uri="{BB962C8B-B14F-4D97-AF65-F5344CB8AC3E}">
        <p14:creationId xmlns:p14="http://schemas.microsoft.com/office/powerpoint/2010/main" val="84695345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rotWithShape="1">
          <a:blip r:embed="rId3"/>
          <a:srcRect l="14135" t="18266" r="28751" b="34968"/>
          <a:stretch/>
        </p:blipFill>
        <p:spPr>
          <a:xfrm>
            <a:off x="283334" y="365125"/>
            <a:ext cx="11627957" cy="5353095"/>
          </a:xfrm>
          <a:prstGeom prst="rect">
            <a:avLst/>
          </a:prstGeom>
        </p:spPr>
      </p:pic>
    </p:spTree>
    <p:extLst>
      <p:ext uri="{BB962C8B-B14F-4D97-AF65-F5344CB8AC3E}">
        <p14:creationId xmlns:p14="http://schemas.microsoft.com/office/powerpoint/2010/main" val="412481398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rotWithShape="1">
          <a:blip r:embed="rId3"/>
          <a:srcRect l="14928" t="17561" r="28355" b="28917"/>
          <a:stretch/>
        </p:blipFill>
        <p:spPr>
          <a:xfrm>
            <a:off x="579549" y="365125"/>
            <a:ext cx="10071279" cy="5343225"/>
          </a:xfrm>
          <a:prstGeom prst="rect">
            <a:avLst/>
          </a:prstGeom>
        </p:spPr>
      </p:pic>
    </p:spTree>
    <p:extLst>
      <p:ext uri="{BB962C8B-B14F-4D97-AF65-F5344CB8AC3E}">
        <p14:creationId xmlns:p14="http://schemas.microsoft.com/office/powerpoint/2010/main" val="379895037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rotWithShape="1">
          <a:blip r:embed="rId3"/>
          <a:srcRect l="15224" t="17737" r="28059" b="22993"/>
          <a:stretch/>
        </p:blipFill>
        <p:spPr>
          <a:xfrm>
            <a:off x="592427" y="120427"/>
            <a:ext cx="10308633" cy="6056535"/>
          </a:xfrm>
          <a:prstGeom prst="rect">
            <a:avLst/>
          </a:prstGeom>
        </p:spPr>
      </p:pic>
    </p:spTree>
    <p:extLst>
      <p:ext uri="{BB962C8B-B14F-4D97-AF65-F5344CB8AC3E}">
        <p14:creationId xmlns:p14="http://schemas.microsoft.com/office/powerpoint/2010/main" val="10795049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3"/>
          <a:srcRect l="13732" t="17901" r="31282" b="24319"/>
          <a:stretch/>
        </p:blipFill>
        <p:spPr>
          <a:xfrm>
            <a:off x="0" y="347731"/>
            <a:ext cx="11552349" cy="6825240"/>
          </a:xfrm>
          <a:prstGeom prst="rect">
            <a:avLst/>
          </a:prstGeom>
        </p:spPr>
      </p:pic>
    </p:spTree>
    <p:extLst>
      <p:ext uri="{BB962C8B-B14F-4D97-AF65-F5344CB8AC3E}">
        <p14:creationId xmlns:p14="http://schemas.microsoft.com/office/powerpoint/2010/main" val="3465192959"/>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20426"/>
            <a:ext cx="10515600" cy="1325563"/>
          </a:xfrm>
        </p:spPr>
        <p:txBody>
          <a:bodyPr/>
          <a:lstStyle/>
          <a:p>
            <a:r>
              <a:rPr lang="en-US" b="1" u="sng" dirty="0"/>
              <a:t>OPTICAL STORAGE DEVICES</a:t>
            </a:r>
            <a:r>
              <a:rPr lang="en-US" dirty="0"/>
              <a:t/>
            </a:r>
            <a:br>
              <a:rPr lang="en-US" dirty="0"/>
            </a:br>
            <a:endParaRPr lang="en-US" dirty="0"/>
          </a:p>
        </p:txBody>
      </p:sp>
      <p:sp>
        <p:nvSpPr>
          <p:cNvPr id="3" name="Content Placeholder 2"/>
          <p:cNvSpPr>
            <a:spLocks noGrp="1"/>
          </p:cNvSpPr>
          <p:nvPr>
            <p:ph idx="1"/>
          </p:nvPr>
        </p:nvSpPr>
        <p:spPr>
          <a:xfrm>
            <a:off x="838200" y="1349107"/>
            <a:ext cx="10515600" cy="4351338"/>
          </a:xfrm>
        </p:spPr>
        <p:txBody>
          <a:bodyPr>
            <a:normAutofit/>
          </a:bodyPr>
          <a:lstStyle/>
          <a:p>
            <a:endParaRPr lang="en-US" dirty="0"/>
          </a:p>
          <a:p>
            <a:pPr lvl="0"/>
            <a:r>
              <a:rPr lang="en-US" dirty="0"/>
              <a:t>Optical disk is flat, circular plastic plate coated with a thin layer of metal like aluminum, gold or silver on which data may be stored in form of highly reflective area and significantly less reflective area from which data is read or written into through a laser beam.</a:t>
            </a:r>
          </a:p>
          <a:p>
            <a:pPr lvl="0"/>
            <a:r>
              <a:rPr lang="en-US" dirty="0"/>
              <a:t>These disks are capable of storing enormous amount of data in a limited amount of space. Example-CD,DVD</a:t>
            </a:r>
          </a:p>
          <a:p>
            <a:pPr lvl="0"/>
            <a:r>
              <a:rPr lang="en-US" dirty="0"/>
              <a:t>Optical disk comes in various sizes and capacity. A CD can store 600-700 MB of data while DVD can store data in GB.</a:t>
            </a:r>
          </a:p>
          <a:p>
            <a:endParaRPr lang="en-US" dirty="0"/>
          </a:p>
        </p:txBody>
      </p:sp>
    </p:spTree>
    <p:extLst>
      <p:ext uri="{BB962C8B-B14F-4D97-AF65-F5344CB8AC3E}">
        <p14:creationId xmlns:p14="http://schemas.microsoft.com/office/powerpoint/2010/main" val="189427846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17088" y="1262130"/>
            <a:ext cx="6821077" cy="3925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863059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u="sng" dirty="0">
                <a:latin typeface="Times New Roman" panose="02020603050405020304" pitchFamily="18" charset="0"/>
                <a:ea typeface="Calibri" panose="020F0502020204030204" pitchFamily="34" charset="0"/>
                <a:cs typeface="Mangal" panose="02040503050203030202" pitchFamily="18" charset="0"/>
              </a:rPr>
              <a:t>ACCESS MECHANISM</a:t>
            </a:r>
            <a:r>
              <a:rPr lang="en-US" sz="4000" dirty="0">
                <a:latin typeface="Calibri" panose="020F0502020204030204" pitchFamily="34" charset="0"/>
                <a:ea typeface="Calibri" panose="020F0502020204030204" pitchFamily="34" charset="0"/>
                <a:cs typeface="Mangal" panose="02040503050203030202" pitchFamily="18" charset="0"/>
              </a:rPr>
              <a:t/>
            </a:r>
            <a:br>
              <a:rPr lang="en-US" sz="4000" dirty="0">
                <a:latin typeface="Calibri" panose="020F0502020204030204" pitchFamily="34" charset="0"/>
                <a:ea typeface="Calibri" panose="020F0502020204030204" pitchFamily="34" charset="0"/>
                <a:cs typeface="Mangal" panose="02040503050203030202" pitchFamily="18" charset="0"/>
              </a:rPr>
            </a:br>
            <a:endParaRPr lang="en-US" dirty="0"/>
          </a:p>
        </p:txBody>
      </p:sp>
      <p:sp>
        <p:nvSpPr>
          <p:cNvPr id="3" name="Content Placeholder 2"/>
          <p:cNvSpPr>
            <a:spLocks noGrp="1"/>
          </p:cNvSpPr>
          <p:nvPr>
            <p:ph idx="1"/>
          </p:nvPr>
        </p:nvSpPr>
        <p:spPr/>
        <p:txBody>
          <a:bodyPr/>
          <a:lstStyle/>
          <a:p>
            <a:r>
              <a:rPr lang="en-US" dirty="0">
                <a:latin typeface="Times New Roman" panose="02020603050405020304" pitchFamily="18" charset="0"/>
                <a:ea typeface="Calibri" panose="020F0502020204030204" pitchFamily="34" charset="0"/>
                <a:cs typeface="Mangal" panose="02040503050203030202" pitchFamily="18" charset="0"/>
              </a:rPr>
              <a:t>Laser beam technology is used for reading/writing of data. This technology uses 2 laser beam source of different intensity. The greater intensity laser beam is used to write data on the surface of platter by turning it on and off at a varying rate so that the tiny pits are burnt into the surface of disk. The lesser intensity beam is required to read the data which is strongly reflected by the coated surface called “Pit”. The beginning or end of pit represent 1 and no change in elevation between intervals represent 0.</a:t>
            </a:r>
            <a:endParaRPr lang="en-US" sz="2400" dirty="0">
              <a:latin typeface="Calibri" panose="020F0502020204030204" pitchFamily="34" charset="0"/>
              <a:ea typeface="Calibri" panose="020F0502020204030204" pitchFamily="34" charset="0"/>
              <a:cs typeface="Mangal" panose="02040503050203030202" pitchFamily="18" charset="0"/>
            </a:endParaRPr>
          </a:p>
          <a:p>
            <a:endParaRPr lang="en-US" dirty="0"/>
          </a:p>
        </p:txBody>
      </p:sp>
      <p:sp>
        <p:nvSpPr>
          <p:cNvPr id="4" name="Rectangle 3"/>
          <p:cNvSpPr/>
          <p:nvPr/>
        </p:nvSpPr>
        <p:spPr>
          <a:xfrm>
            <a:off x="3048000" y="1097593"/>
            <a:ext cx="6096000" cy="463397"/>
          </a:xfrm>
          <a:prstGeom prst="rect">
            <a:avLst/>
          </a:prstGeom>
        </p:spPr>
        <p:txBody>
          <a:bodyPr>
            <a:spAutoFit/>
          </a:bodyPr>
          <a:lstStyle/>
          <a:p>
            <a:pPr algn="just">
              <a:lnSpc>
                <a:spcPct val="150000"/>
              </a:lnSpc>
            </a:pPr>
            <a:r>
              <a:rPr lang="en-US" dirty="0">
                <a:latin typeface="Times New Roman" panose="02020603050405020304" pitchFamily="18" charset="0"/>
                <a:ea typeface="Calibri" panose="020F0502020204030204" pitchFamily="34" charset="0"/>
                <a:cs typeface="Mangal" panose="02040503050203030202" pitchFamily="18" charset="0"/>
              </a:rPr>
              <a:t> </a:t>
            </a:r>
            <a:endParaRPr lang="en-US" sz="1600" dirty="0">
              <a:latin typeface="Calibri" panose="020F0502020204030204" pitchFamily="34" charset="0"/>
              <a:ea typeface="Calibri" panose="020F0502020204030204" pitchFamily="34" charset="0"/>
              <a:cs typeface="Mangal" panose="02040503050203030202" pitchFamily="18" charset="0"/>
            </a:endParaRPr>
          </a:p>
        </p:txBody>
      </p:sp>
    </p:spTree>
    <p:extLst>
      <p:ext uri="{BB962C8B-B14F-4D97-AF65-F5344CB8AC3E}">
        <p14:creationId xmlns:p14="http://schemas.microsoft.com/office/powerpoint/2010/main" val="17325542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u="sng" dirty="0"/>
              <a:t>Read-Only Discs: CD-ROM and DVD-ROM Discs</a:t>
            </a:r>
            <a:endParaRPr lang="en-US" dirty="0"/>
          </a:p>
        </p:txBody>
      </p:sp>
      <p:sp>
        <p:nvSpPr>
          <p:cNvPr id="3" name="Content Placeholder 2"/>
          <p:cNvSpPr>
            <a:spLocks noGrp="1"/>
          </p:cNvSpPr>
          <p:nvPr>
            <p:ph idx="1"/>
          </p:nvPr>
        </p:nvSpPr>
        <p:spPr/>
        <p:txBody>
          <a:bodyPr>
            <a:normAutofit lnSpcReduction="10000"/>
          </a:bodyPr>
          <a:lstStyle/>
          <a:p>
            <a:endParaRPr lang="en-US" dirty="0"/>
          </a:p>
          <a:p>
            <a:r>
              <a:rPr lang="en-US" b="1" dirty="0"/>
              <a:t>CD-ROM</a:t>
            </a:r>
            <a:r>
              <a:rPr lang="en-US" dirty="0"/>
              <a:t> (compact disc read-only memory) is an abbreviation of Compact Disc Read-Only Memory. A CD-ROM is a CD that contains computer data, which cannot be rewritten. In computers, CD-ROM is the most commonly used optical storage technology. CD-ROM is a compact disc that contains information, which is accessible by a computer. It is composed of polycarbonate plastic, thin reflective metal layers, made of aluminum and a lacquer coating. Data is stored on the disc as a series of light and dark pits; the light portion refers to the spaces between the pits. A laser beam reads the pits and the data can be accessed. A standard 120 mm CD-ROM holds up to 700 MB of data, or about 70 minutes of audio.</a:t>
            </a:r>
          </a:p>
          <a:p>
            <a:endParaRPr lang="en-US" dirty="0"/>
          </a:p>
        </p:txBody>
      </p:sp>
    </p:spTree>
    <p:extLst>
      <p:ext uri="{BB962C8B-B14F-4D97-AF65-F5344CB8AC3E}">
        <p14:creationId xmlns:p14="http://schemas.microsoft.com/office/powerpoint/2010/main" val="225702038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000000"/>
                </a:solidFill>
                <a:latin typeface="Times New Roman" panose="02020603050405020304" pitchFamily="18" charset="0"/>
                <a:ea typeface="Calibri" panose="020F0502020204030204" pitchFamily="34" charset="0"/>
                <a:cs typeface="Mangal" panose="02040503050203030202" pitchFamily="18" charset="0"/>
              </a:rPr>
              <a:t>DVD-ROM</a:t>
            </a:r>
            <a:r>
              <a:rPr lang="en-US" dirty="0">
                <a:solidFill>
                  <a:srgbClr val="000000"/>
                </a:solidFill>
                <a:latin typeface="Times New Roman" panose="02020603050405020304" pitchFamily="18" charset="0"/>
                <a:ea typeface="Calibri" panose="020F0502020204030204" pitchFamily="34" charset="0"/>
                <a:cs typeface="Mangal" panose="02040503050203030202" pitchFamily="18" charset="0"/>
              </a:rPr>
              <a:t> </a:t>
            </a:r>
            <a:endParaRPr lang="en-US" dirty="0"/>
          </a:p>
        </p:txBody>
      </p:sp>
      <p:sp>
        <p:nvSpPr>
          <p:cNvPr id="3" name="Content Placeholder 2"/>
          <p:cNvSpPr>
            <a:spLocks noGrp="1"/>
          </p:cNvSpPr>
          <p:nvPr>
            <p:ph idx="1"/>
          </p:nvPr>
        </p:nvSpPr>
        <p:spPr/>
        <p:txBody>
          <a:bodyPr/>
          <a:lstStyle/>
          <a:p>
            <a:r>
              <a:rPr lang="en-US" dirty="0" smtClean="0">
                <a:solidFill>
                  <a:srgbClr val="000000"/>
                </a:solidFill>
                <a:latin typeface="Times New Roman" panose="02020603050405020304" pitchFamily="18" charset="0"/>
                <a:ea typeface="Calibri" panose="020F0502020204030204" pitchFamily="34" charset="0"/>
                <a:cs typeface="Mangal" panose="02040503050203030202" pitchFamily="18" charset="0"/>
              </a:rPr>
              <a:t>(Digital </a:t>
            </a:r>
            <a:r>
              <a:rPr lang="en-US" dirty="0">
                <a:solidFill>
                  <a:srgbClr val="000000"/>
                </a:solidFill>
                <a:latin typeface="Times New Roman" panose="02020603050405020304" pitchFamily="18" charset="0"/>
                <a:ea typeface="Calibri" panose="020F0502020204030204" pitchFamily="34" charset="0"/>
                <a:cs typeface="Mangal" panose="02040503050203030202" pitchFamily="18" charset="0"/>
              </a:rPr>
              <a:t>versatile disc read-only memory)</a:t>
            </a:r>
            <a:r>
              <a:rPr lang="en-US" dirty="0">
                <a:latin typeface="Times New Roman" panose="02020603050405020304" pitchFamily="18" charset="0"/>
                <a:ea typeface="Calibri" panose="020F0502020204030204" pitchFamily="34" charset="0"/>
                <a:cs typeface="Mangal" panose="02040503050203030202" pitchFamily="18" charset="0"/>
              </a:rPr>
              <a:t>. DVD-ROM is an optical disc storage media format that can be used for data storage, which includes movies with high video and sound quality. DVD-ROM is a non-volatile optical storage medium similar to CD-ROM, which contains computer data that cannot be erased or rewritten. These DVDs are read-only disks that have storage capacity for 133 minutes of high quality video, in format, and audio full- length feature film. The discs are pressed in a similar fashion as the CDs. The reflective surface is gold or silver colored. DVD-ROM can be accessed using a DVD-ROM drive attached to the personal computer. A standard DVD disc stores up to 9.4 GB of data.</a:t>
            </a:r>
            <a:endParaRPr lang="en-US" sz="2400" dirty="0">
              <a:latin typeface="Calibri" panose="020F0502020204030204" pitchFamily="34" charset="0"/>
              <a:ea typeface="Calibri" panose="020F0502020204030204" pitchFamily="34" charset="0"/>
              <a:cs typeface="Mangal" panose="02040503050203030202" pitchFamily="18" charset="0"/>
            </a:endParaRPr>
          </a:p>
          <a:p>
            <a:endParaRPr lang="en-US" dirty="0"/>
          </a:p>
        </p:txBody>
      </p:sp>
      <p:sp>
        <p:nvSpPr>
          <p:cNvPr id="4" name="Rectangle 3"/>
          <p:cNvSpPr/>
          <p:nvPr/>
        </p:nvSpPr>
        <p:spPr>
          <a:xfrm>
            <a:off x="3048000" y="889844"/>
            <a:ext cx="6096000" cy="463397"/>
          </a:xfrm>
          <a:prstGeom prst="rect">
            <a:avLst/>
          </a:prstGeom>
        </p:spPr>
        <p:txBody>
          <a:bodyPr>
            <a:spAutoFit/>
          </a:bodyPr>
          <a:lstStyle/>
          <a:p>
            <a:pPr algn="just">
              <a:lnSpc>
                <a:spcPct val="150000"/>
              </a:lnSpc>
            </a:pPr>
            <a:r>
              <a:rPr lang="en-US" dirty="0" smtClean="0">
                <a:solidFill>
                  <a:srgbClr val="000000"/>
                </a:solidFill>
                <a:latin typeface="Times New Roman" panose="02020603050405020304" pitchFamily="18" charset="0"/>
                <a:ea typeface="Calibri" panose="020F0502020204030204" pitchFamily="34" charset="0"/>
                <a:cs typeface="Mangal" panose="02040503050203030202" pitchFamily="18" charset="0"/>
              </a:rPr>
              <a:t> (</a:t>
            </a:r>
            <a:endParaRPr lang="en-US" sz="1600" dirty="0">
              <a:effectLst/>
              <a:latin typeface="Calibri" panose="020F0502020204030204" pitchFamily="34" charset="0"/>
              <a:ea typeface="Calibri" panose="020F0502020204030204" pitchFamily="34" charset="0"/>
              <a:cs typeface="Mangal" panose="02040503050203030202" pitchFamily="18" charset="0"/>
            </a:endParaRPr>
          </a:p>
        </p:txBody>
      </p:sp>
    </p:spTree>
    <p:extLst>
      <p:ext uri="{BB962C8B-B14F-4D97-AF65-F5344CB8AC3E}">
        <p14:creationId xmlns:p14="http://schemas.microsoft.com/office/powerpoint/2010/main" val="333894817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u="sng" dirty="0">
                <a:solidFill>
                  <a:srgbClr val="000000"/>
                </a:solidFill>
                <a:latin typeface="Times New Roman" panose="02020603050405020304" pitchFamily="18" charset="0"/>
                <a:ea typeface="Calibri" panose="020F0502020204030204" pitchFamily="34" charset="0"/>
                <a:cs typeface="Mangal" panose="02040503050203030202" pitchFamily="18" charset="0"/>
              </a:rPr>
              <a:t>Recordable Discs: CD-R, DVD-R, and DVD+R Discs</a:t>
            </a:r>
            <a:r>
              <a:rPr lang="en-US" dirty="0">
                <a:solidFill>
                  <a:srgbClr val="000000"/>
                </a:solidFill>
                <a:latin typeface="Times New Roman" panose="02020603050405020304" pitchFamily="18" charset="0"/>
                <a:ea typeface="Calibri" panose="020F0502020204030204" pitchFamily="34" charset="0"/>
                <a:cs typeface="Mangal" panose="02040503050203030202" pitchFamily="18" charset="0"/>
              </a:rPr>
              <a:t> </a:t>
            </a:r>
            <a:r>
              <a:rPr lang="en-US" sz="4000" dirty="0">
                <a:latin typeface="Calibri" panose="020F0502020204030204" pitchFamily="34" charset="0"/>
                <a:ea typeface="Calibri" panose="020F0502020204030204" pitchFamily="34" charset="0"/>
                <a:cs typeface="Mangal" panose="02040503050203030202" pitchFamily="18" charset="0"/>
              </a:rPr>
              <a:t/>
            </a:r>
            <a:br>
              <a:rPr lang="en-US" sz="4000" dirty="0">
                <a:latin typeface="Calibri" panose="020F0502020204030204" pitchFamily="34" charset="0"/>
                <a:ea typeface="Calibri" panose="020F0502020204030204" pitchFamily="34" charset="0"/>
                <a:cs typeface="Mangal" panose="02040503050203030202" pitchFamily="18" charset="0"/>
              </a:rPr>
            </a:br>
            <a:endParaRPr lang="en-US" dirty="0"/>
          </a:p>
        </p:txBody>
      </p:sp>
      <p:sp>
        <p:nvSpPr>
          <p:cNvPr id="3" name="Content Placeholder 2"/>
          <p:cNvSpPr>
            <a:spLocks noGrp="1"/>
          </p:cNvSpPr>
          <p:nvPr>
            <p:ph idx="1"/>
          </p:nvPr>
        </p:nvSpPr>
        <p:spPr/>
        <p:txBody>
          <a:bodyPr/>
          <a:lstStyle/>
          <a:p>
            <a:r>
              <a:rPr lang="en-US" dirty="0">
                <a:solidFill>
                  <a:srgbClr val="000000"/>
                </a:solidFill>
                <a:latin typeface="Times New Roman" panose="02020603050405020304" pitchFamily="18" charset="0"/>
                <a:ea typeface="Calibri" panose="020F0502020204030204" pitchFamily="34" charset="0"/>
              </a:rPr>
              <a:t>Recordable discs can be written to, but the discs cannot be erased and reused.   Recordable CDs are referred to as </a:t>
            </a:r>
            <a:r>
              <a:rPr lang="en-US" b="1" dirty="0">
                <a:solidFill>
                  <a:srgbClr val="000000"/>
                </a:solidFill>
                <a:latin typeface="Times New Roman" panose="02020603050405020304" pitchFamily="18" charset="0"/>
                <a:ea typeface="Calibri" panose="020F0502020204030204" pitchFamily="34" charset="0"/>
              </a:rPr>
              <a:t>CD-R</a:t>
            </a:r>
            <a:r>
              <a:rPr lang="en-US" dirty="0">
                <a:solidFill>
                  <a:srgbClr val="000000"/>
                </a:solidFill>
                <a:latin typeface="Times New Roman" panose="02020603050405020304" pitchFamily="18" charset="0"/>
                <a:ea typeface="Calibri" panose="020F0502020204030204" pitchFamily="34" charset="0"/>
              </a:rPr>
              <a:t> discs; recordable DVDs are called </a:t>
            </a:r>
            <a:r>
              <a:rPr lang="en-US" b="1" dirty="0">
                <a:solidFill>
                  <a:srgbClr val="000000"/>
                </a:solidFill>
                <a:latin typeface="Times New Roman" panose="02020603050405020304" pitchFamily="18" charset="0"/>
                <a:ea typeface="Calibri" panose="020F0502020204030204" pitchFamily="34" charset="0"/>
              </a:rPr>
              <a:t>DVD-R</a:t>
            </a:r>
            <a:r>
              <a:rPr lang="en-US" dirty="0">
                <a:solidFill>
                  <a:srgbClr val="000000"/>
                </a:solidFill>
                <a:latin typeface="Times New Roman" panose="02020603050405020304" pitchFamily="18" charset="0"/>
                <a:ea typeface="Calibri" panose="020F0502020204030204" pitchFamily="34" charset="0"/>
              </a:rPr>
              <a:t> or </a:t>
            </a:r>
            <a:r>
              <a:rPr lang="en-US" b="1" dirty="0">
                <a:solidFill>
                  <a:srgbClr val="000000"/>
                </a:solidFill>
                <a:latin typeface="Times New Roman" panose="02020603050405020304" pitchFamily="18" charset="0"/>
                <a:ea typeface="Calibri" panose="020F0502020204030204" pitchFamily="34" charset="0"/>
              </a:rPr>
              <a:t>DVD+R discs</a:t>
            </a:r>
            <a:r>
              <a:rPr lang="en-US" dirty="0">
                <a:solidFill>
                  <a:srgbClr val="000000"/>
                </a:solidFill>
                <a:latin typeface="Times New Roman" panose="02020603050405020304" pitchFamily="18" charset="0"/>
                <a:ea typeface="Calibri" panose="020F0502020204030204" pitchFamily="34" charset="0"/>
              </a:rPr>
              <a:t>, depending on the standard being used (different optical disc and drive manufacturers support different standards).   </a:t>
            </a:r>
            <a:endParaRPr lang="en-US" dirty="0"/>
          </a:p>
          <a:p>
            <a:endParaRPr lang="en-US" dirty="0"/>
          </a:p>
        </p:txBody>
      </p:sp>
    </p:spTree>
    <p:extLst>
      <p:ext uri="{BB962C8B-B14F-4D97-AF65-F5344CB8AC3E}">
        <p14:creationId xmlns:p14="http://schemas.microsoft.com/office/powerpoint/2010/main" val="344085690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u="sng" dirty="0">
                <a:solidFill>
                  <a:srgbClr val="000000"/>
                </a:solidFill>
                <a:latin typeface="Times New Roman" panose="02020603050405020304" pitchFamily="18" charset="0"/>
                <a:ea typeface="Calibri" panose="020F0502020204030204" pitchFamily="34" charset="0"/>
                <a:cs typeface="Mangal" panose="02040503050203030202" pitchFamily="18" charset="0"/>
              </a:rPr>
              <a:t>Rewritable Discs: CD-RW, DVD-RW </a:t>
            </a:r>
            <a:r>
              <a:rPr lang="en-US" sz="4000" dirty="0">
                <a:latin typeface="Calibri" panose="020F0502020204030204" pitchFamily="34" charset="0"/>
                <a:ea typeface="Calibri" panose="020F0502020204030204" pitchFamily="34" charset="0"/>
                <a:cs typeface="Mangal" panose="02040503050203030202" pitchFamily="18" charset="0"/>
              </a:rPr>
              <a:t/>
            </a:r>
            <a:br>
              <a:rPr lang="en-US" sz="4000" dirty="0">
                <a:latin typeface="Calibri" panose="020F0502020204030204" pitchFamily="34" charset="0"/>
                <a:ea typeface="Calibri" panose="020F0502020204030204" pitchFamily="34" charset="0"/>
                <a:cs typeface="Mangal" panose="02040503050203030202" pitchFamily="18" charset="0"/>
              </a:rPr>
            </a:br>
            <a:endParaRPr lang="en-US" dirty="0"/>
          </a:p>
        </p:txBody>
      </p:sp>
      <p:sp>
        <p:nvSpPr>
          <p:cNvPr id="3" name="Content Placeholder 2"/>
          <p:cNvSpPr>
            <a:spLocks noGrp="1"/>
          </p:cNvSpPr>
          <p:nvPr>
            <p:ph idx="1"/>
          </p:nvPr>
        </p:nvSpPr>
        <p:spPr/>
        <p:txBody>
          <a:bodyPr>
            <a:normAutofit lnSpcReduction="10000"/>
          </a:bodyPr>
          <a:lstStyle/>
          <a:p>
            <a:r>
              <a:rPr lang="en-US" dirty="0">
                <a:solidFill>
                  <a:srgbClr val="000000"/>
                </a:solidFill>
                <a:latin typeface="Times New Roman" panose="02020603050405020304" pitchFamily="18" charset="0"/>
                <a:ea typeface="Calibri" panose="020F0502020204030204" pitchFamily="34" charset="0"/>
              </a:rPr>
              <a:t>The newer rewritable discs can be recorded on, erased, and overwritten just like a magnetic disk.  The most common types of rewritable optical media are </a:t>
            </a:r>
            <a:r>
              <a:rPr lang="en-US" b="1" dirty="0">
                <a:solidFill>
                  <a:srgbClr val="000000"/>
                </a:solidFill>
                <a:latin typeface="Times New Roman" panose="02020603050405020304" pitchFamily="18" charset="0"/>
                <a:ea typeface="Calibri" panose="020F0502020204030204" pitchFamily="34" charset="0"/>
              </a:rPr>
              <a:t>CD-RW</a:t>
            </a:r>
            <a:r>
              <a:rPr lang="en-US" dirty="0">
                <a:solidFill>
                  <a:srgbClr val="000000"/>
                </a:solidFill>
                <a:latin typeface="Times New Roman" panose="02020603050405020304" pitchFamily="18" charset="0"/>
                <a:ea typeface="Calibri" panose="020F0502020204030204" pitchFamily="34" charset="0"/>
              </a:rPr>
              <a:t>, </a:t>
            </a:r>
            <a:r>
              <a:rPr lang="en-US" b="1" dirty="0">
                <a:solidFill>
                  <a:srgbClr val="000000"/>
                </a:solidFill>
                <a:latin typeface="Times New Roman" panose="02020603050405020304" pitchFamily="18" charset="0"/>
                <a:ea typeface="Calibri" panose="020F0502020204030204" pitchFamily="34" charset="0"/>
              </a:rPr>
              <a:t>DVD-RW</a:t>
            </a:r>
            <a:r>
              <a:rPr lang="en-US" dirty="0">
                <a:solidFill>
                  <a:srgbClr val="000000"/>
                </a:solidFill>
                <a:latin typeface="Times New Roman" panose="02020603050405020304" pitchFamily="18" charset="0"/>
                <a:ea typeface="Calibri" panose="020F0502020204030204" pitchFamily="34" charset="0"/>
              </a:rPr>
              <a:t>, and </a:t>
            </a:r>
            <a:r>
              <a:rPr lang="en-US" b="1" dirty="0">
                <a:solidFill>
                  <a:srgbClr val="000000"/>
                </a:solidFill>
                <a:latin typeface="Times New Roman" panose="02020603050405020304" pitchFamily="18" charset="0"/>
                <a:ea typeface="Calibri" panose="020F0502020204030204" pitchFamily="34" charset="0"/>
              </a:rPr>
              <a:t>DVD+RW discs</a:t>
            </a:r>
            <a:r>
              <a:rPr lang="en-US" dirty="0">
                <a:solidFill>
                  <a:srgbClr val="000000"/>
                </a:solidFill>
                <a:latin typeface="Times New Roman" panose="02020603050405020304" pitchFamily="18" charset="0"/>
                <a:ea typeface="Calibri" panose="020F0502020204030204" pitchFamily="34" charset="0"/>
              </a:rPr>
              <a:t>.  CD-RW discs are written to using a CD-RW drive and can be read by most CD and DVD drives.   DVD-RW discs and DVD+RW discs are recorded using a DVD-RW drive or DVD+RW drive, respectively, and can be read by most DVD drives.   </a:t>
            </a:r>
            <a:br>
              <a:rPr lang="en-US" dirty="0">
                <a:solidFill>
                  <a:srgbClr val="000000"/>
                </a:solidFill>
                <a:latin typeface="Times New Roman" panose="02020603050405020304" pitchFamily="18" charset="0"/>
                <a:ea typeface="Calibri" panose="020F0502020204030204" pitchFamily="34" charset="0"/>
              </a:rPr>
            </a:br>
            <a:r>
              <a:rPr lang="en-US" dirty="0">
                <a:solidFill>
                  <a:srgbClr val="000000"/>
                </a:solidFill>
                <a:latin typeface="Times New Roman" panose="02020603050405020304" pitchFamily="18" charset="0"/>
                <a:ea typeface="Calibri" panose="020F0502020204030204" pitchFamily="34" charset="0"/>
              </a:rPr>
              <a:t>CD-RW discs hold 700 MB, DVD+RW and DVD-RW discs hold 4.7 GB per side, and DVD-RAM discs typically hold between 2.6 and 9.4 GB, depending on the speed of the disc and the number of sides used. </a:t>
            </a:r>
            <a:br>
              <a:rPr lang="en-US" dirty="0">
                <a:solidFill>
                  <a:srgbClr val="000000"/>
                </a:solidFill>
                <a:latin typeface="Times New Roman" panose="02020603050405020304" pitchFamily="18" charset="0"/>
                <a:ea typeface="Calibri" panose="020F0502020204030204" pitchFamily="34" charset="0"/>
              </a:rPr>
            </a:br>
            <a:r>
              <a:rPr lang="en-US" dirty="0">
                <a:solidFill>
                  <a:srgbClr val="000000"/>
                </a:solidFill>
                <a:latin typeface="Times New Roman" panose="02020603050405020304" pitchFamily="18" charset="0"/>
                <a:ea typeface="Calibri" panose="020F0502020204030204" pitchFamily="34" charset="0"/>
              </a:rPr>
              <a:t/>
            </a:r>
            <a:br>
              <a:rPr lang="en-US" dirty="0">
                <a:solidFill>
                  <a:srgbClr val="000000"/>
                </a:solidFill>
                <a:latin typeface="Times New Roman" panose="02020603050405020304" pitchFamily="18" charset="0"/>
                <a:ea typeface="Calibri" panose="020F0502020204030204" pitchFamily="34" charset="0"/>
              </a:rPr>
            </a:br>
            <a:endParaRPr lang="en-US" dirty="0"/>
          </a:p>
          <a:p>
            <a:endParaRPr lang="en-US" dirty="0"/>
          </a:p>
        </p:txBody>
      </p:sp>
    </p:spTree>
    <p:extLst>
      <p:ext uri="{BB962C8B-B14F-4D97-AF65-F5344CB8AC3E}">
        <p14:creationId xmlns:p14="http://schemas.microsoft.com/office/powerpoint/2010/main" val="18269791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5465" y="56249"/>
            <a:ext cx="8525140" cy="62672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844520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48802" y="241522"/>
            <a:ext cx="11383851" cy="6519885"/>
          </a:xfrm>
        </p:spPr>
        <p:txBody>
          <a:bodyPr>
            <a:normAutofit fontScale="32500" lnSpcReduction="20000"/>
          </a:bodyPr>
          <a:lstStyle/>
          <a:p>
            <a:pPr algn="ctr" fontAlgn="base">
              <a:lnSpc>
                <a:spcPct val="170000"/>
              </a:lnSpc>
            </a:pPr>
            <a:r>
              <a:rPr lang="en-US" sz="7400" b="1"/>
              <a:t> </a:t>
            </a:r>
            <a:r>
              <a:rPr lang="en-US" sz="11200" b="1" smtClean="0"/>
              <a:t>Random </a:t>
            </a:r>
            <a:r>
              <a:rPr lang="en-US" sz="11200" b="1" dirty="0"/>
              <a:t>Access Memory (RAM):</a:t>
            </a:r>
          </a:p>
          <a:p>
            <a:pPr algn="just" fontAlgn="base">
              <a:lnSpc>
                <a:spcPct val="170000"/>
              </a:lnSpc>
            </a:pPr>
            <a:r>
              <a:rPr lang="en-US" sz="11200" dirty="0"/>
              <a:t>The primary storage is referred to as random access memory (RAM) because it is possible to randomly select and use any location of the memory directly store and retrieve data. It takes same time to any address of the memory as the first address. </a:t>
            </a:r>
            <a:endParaRPr lang="en-US" dirty="0"/>
          </a:p>
        </p:txBody>
      </p:sp>
    </p:spTree>
    <p:extLst>
      <p:ext uri="{BB962C8B-B14F-4D97-AF65-F5344CB8AC3E}">
        <p14:creationId xmlns:p14="http://schemas.microsoft.com/office/powerpoint/2010/main" val="130587417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77592" y="1146219"/>
            <a:ext cx="10515600" cy="4351338"/>
          </a:xfrm>
        </p:spPr>
        <p:txBody>
          <a:bodyPr>
            <a:normAutofit fontScale="25000" lnSpcReduction="20000"/>
          </a:bodyPr>
          <a:lstStyle/>
          <a:p>
            <a:pPr algn="just" fontAlgn="base">
              <a:lnSpc>
                <a:spcPct val="170000"/>
              </a:lnSpc>
            </a:pPr>
            <a:r>
              <a:rPr lang="en-US" sz="9600" dirty="0"/>
              <a:t>It is also called read/write memory. The storage of data and instructions inside the primary storage is temporary. It disappears from RAM as soon as the power to the computer is switched off. The memories, which lose their content on failure of power supply, are known as volatile </a:t>
            </a:r>
            <a:r>
              <a:rPr lang="en-US" sz="9600" dirty="0" smtClean="0"/>
              <a:t>memories. </a:t>
            </a:r>
            <a:r>
              <a:rPr lang="en-US" sz="9600" dirty="0"/>
              <a:t>Physically , this memory consists of some integrated Circuit (IC) chips on the motherboard or on a small circuit board attached  to the motherboard</a:t>
            </a:r>
          </a:p>
          <a:p>
            <a:pPr algn="just" fontAlgn="base">
              <a:lnSpc>
                <a:spcPct val="170000"/>
              </a:lnSpc>
            </a:pPr>
            <a:r>
              <a:rPr lang="en-US" sz="9600" dirty="0"/>
              <a:t> </a:t>
            </a:r>
            <a:endParaRPr lang="en-US" dirty="0"/>
          </a:p>
        </p:txBody>
      </p:sp>
    </p:spTree>
    <p:extLst>
      <p:ext uri="{BB962C8B-B14F-4D97-AF65-F5344CB8AC3E}">
        <p14:creationId xmlns:p14="http://schemas.microsoft.com/office/powerpoint/2010/main" val="41875063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87852"/>
            <a:ext cx="10515600" cy="1325563"/>
          </a:xfrm>
        </p:spPr>
        <p:txBody>
          <a:bodyPr/>
          <a:lstStyle/>
          <a:p>
            <a:r>
              <a:rPr lang="en-US" dirty="0"/>
              <a:t>RAM categorized into following types.</a:t>
            </a:r>
            <a:br>
              <a:rPr lang="en-US" dirty="0"/>
            </a:br>
            <a:endParaRPr lang="en-US" dirty="0"/>
          </a:p>
        </p:txBody>
      </p:sp>
      <p:sp>
        <p:nvSpPr>
          <p:cNvPr id="3" name="Content Placeholder 2"/>
          <p:cNvSpPr>
            <a:spLocks noGrp="1"/>
          </p:cNvSpPr>
          <p:nvPr>
            <p:ph idx="1"/>
          </p:nvPr>
        </p:nvSpPr>
        <p:spPr/>
        <p:txBody>
          <a:bodyPr>
            <a:normAutofit fontScale="77500" lnSpcReduction="20000"/>
          </a:bodyPr>
          <a:lstStyle/>
          <a:p>
            <a:pPr algn="just" fontAlgn="base">
              <a:lnSpc>
                <a:spcPct val="170000"/>
              </a:lnSpc>
            </a:pPr>
            <a:r>
              <a:rPr lang="en-US" sz="4100" b="1" dirty="0" smtClean="0">
                <a:solidFill>
                  <a:srgbClr val="FF0000"/>
                </a:solidFill>
              </a:rPr>
              <a:t>DRAM </a:t>
            </a:r>
            <a:r>
              <a:rPr lang="en-US" sz="4100" b="1" dirty="0">
                <a:solidFill>
                  <a:srgbClr val="FF0000"/>
                </a:solidFill>
              </a:rPr>
              <a:t>– Dynamic </a:t>
            </a:r>
            <a:r>
              <a:rPr lang="en-US" sz="4100" b="1" dirty="0" smtClean="0">
                <a:solidFill>
                  <a:srgbClr val="FF0000"/>
                </a:solidFill>
              </a:rPr>
              <a:t>RAM :  </a:t>
            </a:r>
            <a:r>
              <a:rPr lang="en-US" sz="4100" b="1" dirty="0"/>
              <a:t> </a:t>
            </a:r>
            <a:endParaRPr lang="en-US" sz="4100" b="1" dirty="0" smtClean="0"/>
          </a:p>
          <a:p>
            <a:pPr algn="just" fontAlgn="base">
              <a:lnSpc>
                <a:spcPct val="170000"/>
              </a:lnSpc>
            </a:pPr>
            <a:r>
              <a:rPr lang="en-US" b="1" dirty="0" smtClean="0"/>
              <a:t>Dynamic </a:t>
            </a:r>
            <a:r>
              <a:rPr lang="en-US" b="1" dirty="0"/>
              <a:t>RAM:</a:t>
            </a:r>
            <a:r>
              <a:rPr lang="en-US" dirty="0"/>
              <a:t> loses its stored information in a very short time (for </a:t>
            </a:r>
            <a:r>
              <a:rPr lang="en-US" dirty="0" err="1"/>
              <a:t>milli</a:t>
            </a:r>
            <a:r>
              <a:rPr lang="en-US" dirty="0"/>
              <a:t> sec.) even when power supply is on</a:t>
            </a:r>
            <a:r>
              <a:rPr lang="en-US" dirty="0" smtClean="0"/>
              <a:t>.</a:t>
            </a:r>
          </a:p>
          <a:p>
            <a:pPr algn="just" fontAlgn="base">
              <a:lnSpc>
                <a:spcPct val="170000"/>
              </a:lnSpc>
            </a:pPr>
            <a:r>
              <a:rPr lang="en-US" dirty="0" smtClean="0"/>
              <a:t> </a:t>
            </a:r>
            <a:r>
              <a:rPr lang="en-US" dirty="0"/>
              <a:t>D-RAM’s are cheaper &amp; lower. This refresh operation is where dynamic RAM gets its name. Dynamic RAM has to be dynamically refreshed all of the time or it forgets what it is holding. The downside of all of this refreshing is that it takes time and slows down the memory. </a:t>
            </a:r>
          </a:p>
          <a:p>
            <a:endParaRPr lang="en-US" dirty="0"/>
          </a:p>
        </p:txBody>
      </p:sp>
    </p:spTree>
    <p:extLst>
      <p:ext uri="{BB962C8B-B14F-4D97-AF65-F5344CB8AC3E}">
        <p14:creationId xmlns:p14="http://schemas.microsoft.com/office/powerpoint/2010/main" val="427379609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1108</TotalTime>
  <Words>1257</Words>
  <Application>Microsoft Office PowerPoint</Application>
  <PresentationFormat>Widescreen</PresentationFormat>
  <Paragraphs>127</Paragraphs>
  <Slides>56</Slides>
  <Notes>45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56</vt:i4>
      </vt:variant>
    </vt:vector>
  </HeadingPairs>
  <TitlesOfParts>
    <vt:vector size="63" baseType="lpstr">
      <vt:lpstr>Arial</vt:lpstr>
      <vt:lpstr>arial, helvetica</vt:lpstr>
      <vt:lpstr>Calibri</vt:lpstr>
      <vt:lpstr>Calibri Light</vt:lpstr>
      <vt:lpstr>Mangal</vt:lpstr>
      <vt:lpstr>Times New Roman</vt:lpstr>
      <vt:lpstr>Office Theme</vt:lpstr>
      <vt:lpstr> Unit -3 Storage Fundamentals</vt:lpstr>
      <vt:lpstr>PowerPoint Presentation</vt:lpstr>
      <vt:lpstr>PowerPoint Presentation</vt:lpstr>
      <vt:lpstr>Types of Computer Memory's: </vt:lpstr>
      <vt:lpstr>PowerPoint Presentation</vt:lpstr>
      <vt:lpstr>PowerPoint Presentation</vt:lpstr>
      <vt:lpstr>PowerPoint Presentation</vt:lpstr>
      <vt:lpstr>PowerPoint Presentation</vt:lpstr>
      <vt:lpstr>RAM categorized into following types. </vt:lpstr>
      <vt:lpstr>SRAM – Static RAM </vt:lpstr>
      <vt:lpstr>Some other RAMS are :</vt:lpstr>
      <vt:lpstr>PowerPoint Presentation</vt:lpstr>
      <vt:lpstr>PowerPoint Presentation</vt:lpstr>
      <vt:lpstr>Read Only Memory (ROM): </vt:lpstr>
      <vt:lpstr>PowerPoint Presentation</vt:lpstr>
      <vt:lpstr>PowerPoint Presentation</vt:lpstr>
      <vt:lpstr>PowerPoint Presentation</vt:lpstr>
      <vt:lpstr>PowerPoint Presentation</vt:lpstr>
      <vt:lpstr>Secondary Storage Device </vt:lpstr>
      <vt:lpstr>Secondary memory </vt:lpstr>
      <vt:lpstr>Benefits of Secondary Storage:</vt:lpstr>
      <vt:lpstr>PowerPoint Presentation</vt:lpstr>
      <vt:lpstr>PowerPoint Presentation</vt:lpstr>
      <vt:lpstr>PowerPoint Presentation</vt:lpstr>
      <vt:lpstr>PowerPoint Presentation</vt:lpstr>
      <vt:lpstr>PowerPoint Presentation</vt:lpstr>
      <vt:lpstr>PowerPoint Presentation</vt:lpstr>
      <vt:lpstr>A tape is divided into vertical  columns , called frames and horizontal rows called channels or tracks , older tapes had 7 tracks and used 6 bit BCD code. First six tracks are used for recording the 6 bits of BCD code and 7th track is used for recording parity bit. A parity bit or check bit is used to detect errors that may occur due to loss of bit from string of 6 or 8 bits during data input or output operations.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Hard Disk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OPTICAL STORAGE DEVICES </vt:lpstr>
      <vt:lpstr>PowerPoint Presentation</vt:lpstr>
      <vt:lpstr>ACCESS MECHANISM </vt:lpstr>
      <vt:lpstr>Read-Only Discs: CD-ROM and DVD-ROM Discs</vt:lpstr>
      <vt:lpstr>DVD-ROM </vt:lpstr>
      <vt:lpstr>Recordable Discs: CD-R, DVD-R, and DVD+R Discs  </vt:lpstr>
      <vt:lpstr>Rewritable Discs: CD-RW, DVD-RW  </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Unit -3 Storage Fundamentals</dc:title>
  <dc:creator>Ajay bvimr</dc:creator>
  <cp:lastModifiedBy>Ajay bvimr</cp:lastModifiedBy>
  <cp:revision>68</cp:revision>
  <cp:lastPrinted>2018-02-07T09:41:55Z</cp:lastPrinted>
  <dcterms:created xsi:type="dcterms:W3CDTF">2017-01-18T06:13:25Z</dcterms:created>
  <dcterms:modified xsi:type="dcterms:W3CDTF">2018-08-30T03:47:19Z</dcterms:modified>
</cp:coreProperties>
</file>